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notesMasterIdLst>
    <p:notesMasterId r:id="rId18"/>
  </p:notesMasterIdLst>
  <p:handoutMasterIdLst>
    <p:handoutMasterId r:id="rId19"/>
  </p:handoutMasterIdLst>
  <p:sldIdLst>
    <p:sldId id="396" r:id="rId5"/>
    <p:sldId id="386" r:id="rId6"/>
    <p:sldId id="387" r:id="rId7"/>
    <p:sldId id="398" r:id="rId8"/>
    <p:sldId id="399" r:id="rId9"/>
    <p:sldId id="401" r:id="rId10"/>
    <p:sldId id="400" r:id="rId11"/>
    <p:sldId id="403" r:id="rId12"/>
    <p:sldId id="404" r:id="rId13"/>
    <p:sldId id="406" r:id="rId14"/>
    <p:sldId id="405" r:id="rId15"/>
    <p:sldId id="388" r:id="rId16"/>
    <p:sldId id="395" r:id="rId17"/>
  </p:sldIdLst>
  <p:sldSz cx="6858000" cy="51435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orge, Jeena" initials="GJ" lastIdx="6"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95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38" autoAdjust="0"/>
    <p:restoredTop sz="94280" autoAdjust="0"/>
  </p:normalViewPr>
  <p:slideViewPr>
    <p:cSldViewPr showGuides="1">
      <p:cViewPr varScale="1">
        <p:scale>
          <a:sx n="97" d="100"/>
          <a:sy n="97" d="100"/>
        </p:scale>
        <p:origin x="1248" y="78"/>
      </p:cViewPr>
      <p:guideLst>
        <p:guide orient="horz" pos="1620"/>
        <p:guide pos="21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127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CE7D1C-3724-4983-9525-3B1A7D9488D0}" type="datetimeFigureOut">
              <a:rPr lang="en-US" smtClean="0"/>
              <a:t>12/04/2017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5A81B7F-3EE5-4602-8342-46F4327FB8F4}" type="slidenum">
              <a:rPr lang="en-US" smtClean="0"/>
              <a:t>‹#›</a:t>
            </a:fld>
            <a:endParaRPr lang="en-US"/>
          </a:p>
        </p:txBody>
      </p:sp>
    </p:spTree>
    <p:extLst>
      <p:ext uri="{BB962C8B-B14F-4D97-AF65-F5344CB8AC3E}">
        <p14:creationId xmlns:p14="http://schemas.microsoft.com/office/powerpoint/2010/main" val="166212458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B4485-9786-4548-8F2E-5C359ABA4EAA}" type="datetimeFigureOut">
              <a:rPr lang="en-US" smtClean="0"/>
              <a:t>12/04/2017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610B9E-ABD4-4EC3-B1B5-019CD6BAD041}" type="slidenum">
              <a:rPr lang="en-US" smtClean="0"/>
              <a:t>‹#›</a:t>
            </a:fld>
            <a:endParaRPr lang="en-US" dirty="0"/>
          </a:p>
        </p:txBody>
      </p:sp>
    </p:spTree>
    <p:extLst>
      <p:ext uri="{BB962C8B-B14F-4D97-AF65-F5344CB8AC3E}">
        <p14:creationId xmlns:p14="http://schemas.microsoft.com/office/powerpoint/2010/main" val="3168794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8650" y="1695450"/>
            <a:ext cx="5829300" cy="342900"/>
          </a:xfrm>
          <a:prstGeom prst="rect">
            <a:avLst/>
          </a:prstGeom>
        </p:spPr>
        <p:txBody>
          <a:bodyPr anchor="t">
            <a:normAutofit/>
          </a:bodyPr>
          <a:lstStyle>
            <a:lvl1pPr>
              <a:defRPr sz="1575" b="1" baseline="0">
                <a:solidFill>
                  <a:schemeClr val="accent2"/>
                </a:solidFill>
              </a:defRPr>
            </a:lvl1pPr>
          </a:lstStyle>
          <a:p>
            <a:r>
              <a:rPr lang="en-US" dirty="0"/>
              <a:t>CLICK TO EDIT MASTER TITLE STYLE</a:t>
            </a:r>
          </a:p>
        </p:txBody>
      </p:sp>
      <p:sp>
        <p:nvSpPr>
          <p:cNvPr id="3" name="Subtitle 2"/>
          <p:cNvSpPr>
            <a:spLocks noGrp="1"/>
          </p:cNvSpPr>
          <p:nvPr>
            <p:ph type="subTitle" idx="1" hasCustomPrompt="1"/>
          </p:nvPr>
        </p:nvSpPr>
        <p:spPr>
          <a:xfrm>
            <a:off x="1257300" y="2190750"/>
            <a:ext cx="4800600" cy="228600"/>
          </a:xfrm>
          <a:prstGeom prst="rect">
            <a:avLst/>
          </a:prstGeom>
        </p:spPr>
        <p:txBody>
          <a:bodyPr>
            <a:normAutofit/>
          </a:bodyPr>
          <a:lstStyle>
            <a:lvl1pPr marL="0" indent="0" algn="ctr">
              <a:buNone/>
              <a:defRPr sz="900">
                <a:solidFill>
                  <a:schemeClr val="accent2"/>
                </a:solidFill>
              </a:defRPr>
            </a:lvl1pPr>
            <a:lvl2pPr marL="257169" indent="0" algn="ctr">
              <a:buNone/>
              <a:defRPr>
                <a:solidFill>
                  <a:schemeClr val="tx1">
                    <a:tint val="75000"/>
                  </a:schemeClr>
                </a:solidFill>
              </a:defRPr>
            </a:lvl2pPr>
            <a:lvl3pPr marL="514337" indent="0" algn="ctr">
              <a:buNone/>
              <a:defRPr>
                <a:solidFill>
                  <a:schemeClr val="tx1">
                    <a:tint val="75000"/>
                  </a:schemeClr>
                </a:solidFill>
              </a:defRPr>
            </a:lvl3pPr>
            <a:lvl4pPr marL="771506" indent="0" algn="ctr">
              <a:buNone/>
              <a:defRPr>
                <a:solidFill>
                  <a:schemeClr val="tx1">
                    <a:tint val="75000"/>
                  </a:schemeClr>
                </a:solidFill>
              </a:defRPr>
            </a:lvl4pPr>
            <a:lvl5pPr marL="1028675" indent="0" algn="ctr">
              <a:buNone/>
              <a:defRPr>
                <a:solidFill>
                  <a:schemeClr val="tx1">
                    <a:tint val="75000"/>
                  </a:schemeClr>
                </a:solidFill>
              </a:defRPr>
            </a:lvl5pPr>
            <a:lvl6pPr marL="1285843" indent="0" algn="ctr">
              <a:buNone/>
              <a:defRPr>
                <a:solidFill>
                  <a:schemeClr val="tx1">
                    <a:tint val="75000"/>
                  </a:schemeClr>
                </a:solidFill>
              </a:defRPr>
            </a:lvl6pPr>
            <a:lvl7pPr marL="1543011" indent="0" algn="ctr">
              <a:buNone/>
              <a:defRPr>
                <a:solidFill>
                  <a:schemeClr val="tx1">
                    <a:tint val="75000"/>
                  </a:schemeClr>
                </a:solidFill>
              </a:defRPr>
            </a:lvl7pPr>
            <a:lvl8pPr marL="1800180" indent="0" algn="ctr">
              <a:buNone/>
              <a:defRPr>
                <a:solidFill>
                  <a:schemeClr val="tx1">
                    <a:tint val="75000"/>
                  </a:schemeClr>
                </a:solidFill>
              </a:defRPr>
            </a:lvl8pPr>
            <a:lvl9pPr marL="2057349" indent="0" algn="ctr">
              <a:buNone/>
              <a:defRPr>
                <a:solidFill>
                  <a:schemeClr val="tx1">
                    <a:tint val="75000"/>
                  </a:schemeClr>
                </a:solidFill>
              </a:defRPr>
            </a:lvl9pPr>
          </a:lstStyle>
          <a:p>
            <a:r>
              <a:rPr lang="en-US" dirty="0"/>
              <a:t>CLICK TO EDIT MASTER SUBTITLE STYLE</a:t>
            </a:r>
          </a:p>
        </p:txBody>
      </p:sp>
      <p:sp>
        <p:nvSpPr>
          <p:cNvPr id="8" name="Rectangle 7"/>
          <p:cNvSpPr/>
          <p:nvPr userDrawn="1"/>
        </p:nvSpPr>
        <p:spPr>
          <a:xfrm>
            <a:off x="0" y="0"/>
            <a:ext cx="6858000" cy="1371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 name="Rectangle 8"/>
          <p:cNvSpPr/>
          <p:nvPr userDrawn="1"/>
        </p:nvSpPr>
        <p:spPr>
          <a:xfrm>
            <a:off x="0" y="5022875"/>
            <a:ext cx="68580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Content Placeholder 10"/>
          <p:cNvSpPr>
            <a:spLocks noGrp="1"/>
          </p:cNvSpPr>
          <p:nvPr>
            <p:ph sz="quarter" idx="10" hasCustomPrompt="1"/>
          </p:nvPr>
        </p:nvSpPr>
        <p:spPr>
          <a:xfrm>
            <a:off x="228600" y="4400550"/>
            <a:ext cx="4171950" cy="228600"/>
          </a:xfrm>
          <a:prstGeom prst="rect">
            <a:avLst/>
          </a:prstGeom>
        </p:spPr>
        <p:txBody>
          <a:bodyPr>
            <a:normAutofit/>
          </a:bodyPr>
          <a:lstStyle>
            <a:lvl1pPr marL="0" indent="0">
              <a:buFontTx/>
              <a:buNone/>
              <a:defRPr sz="788" b="1" baseline="0">
                <a:solidFill>
                  <a:schemeClr val="accent3"/>
                </a:solidFill>
              </a:defRPr>
            </a:lvl1pPr>
          </a:lstStyle>
          <a:p>
            <a:pPr lvl="0"/>
            <a:r>
              <a:rPr lang="en-US" dirty="0"/>
              <a:t>PRESENTER NAME</a:t>
            </a:r>
          </a:p>
          <a:p>
            <a:pPr lvl="0"/>
            <a:endParaRPr lang="en-US" dirty="0"/>
          </a:p>
        </p:txBody>
      </p:sp>
      <p:sp>
        <p:nvSpPr>
          <p:cNvPr id="13" name="Content Placeholder 12"/>
          <p:cNvSpPr>
            <a:spLocks noGrp="1"/>
          </p:cNvSpPr>
          <p:nvPr>
            <p:ph sz="quarter" idx="11" hasCustomPrompt="1"/>
          </p:nvPr>
        </p:nvSpPr>
        <p:spPr>
          <a:xfrm>
            <a:off x="228600" y="4572000"/>
            <a:ext cx="2686050" cy="228600"/>
          </a:xfrm>
          <a:prstGeom prst="rect">
            <a:avLst/>
          </a:prstGeom>
        </p:spPr>
        <p:txBody>
          <a:bodyPr>
            <a:noAutofit/>
          </a:bodyPr>
          <a:lstStyle>
            <a:lvl1pPr marL="0" indent="0">
              <a:buNone/>
              <a:defRPr sz="788">
                <a:solidFill>
                  <a:schemeClr val="accent3"/>
                </a:solidFill>
              </a:defRPr>
            </a:lvl1pPr>
          </a:lstStyle>
          <a:p>
            <a:pPr lvl="0"/>
            <a:r>
              <a:rPr lang="en-US" dirty="0"/>
              <a:t>MM.DD.YY</a:t>
            </a:r>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71728" y="4286250"/>
            <a:ext cx="1762125"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9922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4914900" y="4767265"/>
            <a:ext cx="1600200" cy="273844"/>
          </a:xfrm>
          <a:prstGeom prst="rect">
            <a:avLst/>
          </a:prstGeom>
        </p:spPr>
        <p:txBody>
          <a:bodyPr/>
          <a:lstStyle>
            <a:lvl1pPr>
              <a:defRPr sz="380">
                <a:latin typeface="Arial" pitchFamily="34" charset="0"/>
                <a:cs typeface="Arial" pitchFamily="34" charset="0"/>
              </a:defRPr>
            </a:lvl1pPr>
          </a:lstStyle>
          <a:p>
            <a:fld id="{1C48952E-7628-423F-8942-4F401A379C10}"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84565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1">
    <p:spTree>
      <p:nvGrpSpPr>
        <p:cNvPr id="1" name=""/>
        <p:cNvGrpSpPr/>
        <p:nvPr/>
      </p:nvGrpSpPr>
      <p:grpSpPr>
        <a:xfrm>
          <a:off x="0" y="0"/>
          <a:ext cx="0" cy="0"/>
          <a:chOff x="0" y="0"/>
          <a:chExt cx="0" cy="0"/>
        </a:xfrm>
      </p:grpSpPr>
      <p:sp>
        <p:nvSpPr>
          <p:cNvPr id="8" name="Rectangle 7"/>
          <p:cNvSpPr/>
          <p:nvPr userDrawn="1"/>
        </p:nvSpPr>
        <p:spPr>
          <a:xfrm>
            <a:off x="0" y="0"/>
            <a:ext cx="6858000" cy="1371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 name="Rectangle 8"/>
          <p:cNvSpPr/>
          <p:nvPr userDrawn="1"/>
        </p:nvSpPr>
        <p:spPr>
          <a:xfrm>
            <a:off x="0" y="5022875"/>
            <a:ext cx="68580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Content Placeholder 10"/>
          <p:cNvSpPr>
            <a:spLocks noGrp="1"/>
          </p:cNvSpPr>
          <p:nvPr>
            <p:ph sz="quarter" idx="10" hasCustomPrompt="1"/>
          </p:nvPr>
        </p:nvSpPr>
        <p:spPr>
          <a:xfrm>
            <a:off x="228600" y="4400550"/>
            <a:ext cx="4171950" cy="228600"/>
          </a:xfrm>
          <a:prstGeom prst="rect">
            <a:avLst/>
          </a:prstGeom>
        </p:spPr>
        <p:txBody>
          <a:bodyPr>
            <a:normAutofit/>
          </a:bodyPr>
          <a:lstStyle>
            <a:lvl1pPr marL="0" indent="0">
              <a:buFontTx/>
              <a:buNone/>
              <a:defRPr sz="788" b="1" baseline="0">
                <a:solidFill>
                  <a:schemeClr val="accent3"/>
                </a:solidFill>
              </a:defRPr>
            </a:lvl1pPr>
          </a:lstStyle>
          <a:p>
            <a:pPr lvl="0"/>
            <a:r>
              <a:rPr lang="en-US" dirty="0"/>
              <a:t>PRESENTER NAME</a:t>
            </a:r>
          </a:p>
          <a:p>
            <a:pPr lvl="0"/>
            <a:endParaRPr lang="en-US" dirty="0"/>
          </a:p>
        </p:txBody>
      </p:sp>
      <p:sp>
        <p:nvSpPr>
          <p:cNvPr id="13" name="Content Placeholder 12"/>
          <p:cNvSpPr>
            <a:spLocks noGrp="1"/>
          </p:cNvSpPr>
          <p:nvPr>
            <p:ph sz="quarter" idx="11" hasCustomPrompt="1"/>
          </p:nvPr>
        </p:nvSpPr>
        <p:spPr>
          <a:xfrm>
            <a:off x="228600" y="4572000"/>
            <a:ext cx="2686050" cy="228600"/>
          </a:xfrm>
          <a:prstGeom prst="rect">
            <a:avLst/>
          </a:prstGeom>
        </p:spPr>
        <p:txBody>
          <a:bodyPr>
            <a:noAutofit/>
          </a:bodyPr>
          <a:lstStyle>
            <a:lvl1pPr marL="0" indent="0">
              <a:buNone/>
              <a:defRPr sz="788">
                <a:solidFill>
                  <a:schemeClr val="accent3"/>
                </a:solidFill>
              </a:defRPr>
            </a:lvl1pPr>
          </a:lstStyle>
          <a:p>
            <a:pPr lvl="0"/>
            <a:r>
              <a:rPr lang="en-US" dirty="0"/>
              <a:t>MM.DD.YY</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14951" y="4211997"/>
            <a:ext cx="1318902" cy="576072"/>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1653" y="1885951"/>
            <a:ext cx="3316589" cy="1383422"/>
          </a:xfrm>
          <a:prstGeom prst="rect">
            <a:avLst/>
          </a:prstGeom>
        </p:spPr>
      </p:pic>
    </p:spTree>
    <p:extLst>
      <p:ext uri="{BB962C8B-B14F-4D97-AF65-F5344CB8AC3E}">
        <p14:creationId xmlns:p14="http://schemas.microsoft.com/office/powerpoint/2010/main" val="317617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14350" y="1200150"/>
            <a:ext cx="5760720" cy="342900"/>
          </a:xfrm>
          <a:prstGeom prst="rect">
            <a:avLst/>
          </a:prstGeom>
        </p:spPr>
        <p:txBody>
          <a:bodyPr anchor="t">
            <a:normAutofit/>
          </a:bodyPr>
          <a:lstStyle>
            <a:lvl1pPr>
              <a:defRPr sz="1575" b="1" baseline="0">
                <a:solidFill>
                  <a:schemeClr val="accent2"/>
                </a:solidFill>
              </a:defRPr>
            </a:lvl1pPr>
          </a:lstStyle>
          <a:p>
            <a:r>
              <a:rPr lang="en-US" dirty="0"/>
              <a:t>CLICK TO EDIT MASTER TITLE STYLE</a:t>
            </a:r>
          </a:p>
        </p:txBody>
      </p:sp>
      <p:sp>
        <p:nvSpPr>
          <p:cNvPr id="3" name="Subtitle 2"/>
          <p:cNvSpPr>
            <a:spLocks noGrp="1"/>
          </p:cNvSpPr>
          <p:nvPr>
            <p:ph type="subTitle" idx="1" hasCustomPrompt="1"/>
          </p:nvPr>
        </p:nvSpPr>
        <p:spPr>
          <a:xfrm>
            <a:off x="1028700" y="1543050"/>
            <a:ext cx="4800600" cy="228600"/>
          </a:xfrm>
          <a:prstGeom prst="rect">
            <a:avLst/>
          </a:prstGeom>
        </p:spPr>
        <p:txBody>
          <a:bodyPr>
            <a:normAutofit/>
          </a:bodyPr>
          <a:lstStyle>
            <a:lvl1pPr marL="0" indent="0" algn="ctr">
              <a:buNone/>
              <a:defRPr sz="900">
                <a:solidFill>
                  <a:schemeClr val="accent2"/>
                </a:solidFill>
              </a:defRPr>
            </a:lvl1pPr>
            <a:lvl2pPr marL="257169" indent="0" algn="ctr">
              <a:buNone/>
              <a:defRPr>
                <a:solidFill>
                  <a:schemeClr val="tx1">
                    <a:tint val="75000"/>
                  </a:schemeClr>
                </a:solidFill>
              </a:defRPr>
            </a:lvl2pPr>
            <a:lvl3pPr marL="514337" indent="0" algn="ctr">
              <a:buNone/>
              <a:defRPr>
                <a:solidFill>
                  <a:schemeClr val="tx1">
                    <a:tint val="75000"/>
                  </a:schemeClr>
                </a:solidFill>
              </a:defRPr>
            </a:lvl3pPr>
            <a:lvl4pPr marL="771506" indent="0" algn="ctr">
              <a:buNone/>
              <a:defRPr>
                <a:solidFill>
                  <a:schemeClr val="tx1">
                    <a:tint val="75000"/>
                  </a:schemeClr>
                </a:solidFill>
              </a:defRPr>
            </a:lvl4pPr>
            <a:lvl5pPr marL="1028675" indent="0" algn="ctr">
              <a:buNone/>
              <a:defRPr>
                <a:solidFill>
                  <a:schemeClr val="tx1">
                    <a:tint val="75000"/>
                  </a:schemeClr>
                </a:solidFill>
              </a:defRPr>
            </a:lvl5pPr>
            <a:lvl6pPr marL="1285843" indent="0" algn="ctr">
              <a:buNone/>
              <a:defRPr>
                <a:solidFill>
                  <a:schemeClr val="tx1">
                    <a:tint val="75000"/>
                  </a:schemeClr>
                </a:solidFill>
              </a:defRPr>
            </a:lvl6pPr>
            <a:lvl7pPr marL="1543011" indent="0" algn="ctr">
              <a:buNone/>
              <a:defRPr>
                <a:solidFill>
                  <a:schemeClr val="tx1">
                    <a:tint val="75000"/>
                  </a:schemeClr>
                </a:solidFill>
              </a:defRPr>
            </a:lvl7pPr>
            <a:lvl8pPr marL="1800180" indent="0" algn="ctr">
              <a:buNone/>
              <a:defRPr>
                <a:solidFill>
                  <a:schemeClr val="tx1">
                    <a:tint val="75000"/>
                  </a:schemeClr>
                </a:solidFill>
              </a:defRPr>
            </a:lvl8pPr>
            <a:lvl9pPr marL="2057349" indent="0" algn="ctr">
              <a:buNone/>
              <a:defRPr>
                <a:solidFill>
                  <a:schemeClr val="tx1">
                    <a:tint val="75000"/>
                  </a:schemeClr>
                </a:solidFill>
              </a:defRPr>
            </a:lvl9pPr>
          </a:lstStyle>
          <a:p>
            <a:r>
              <a:rPr lang="en-US" dirty="0"/>
              <a:t>CLICK TO EDIT MASTER SUBTITLE STYLE</a:t>
            </a:r>
          </a:p>
        </p:txBody>
      </p:sp>
      <p:sp>
        <p:nvSpPr>
          <p:cNvPr id="8" name="Rectangle 7"/>
          <p:cNvSpPr/>
          <p:nvPr userDrawn="1"/>
        </p:nvSpPr>
        <p:spPr>
          <a:xfrm>
            <a:off x="0" y="0"/>
            <a:ext cx="6858000" cy="1371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 name="Rectangle 8"/>
          <p:cNvSpPr/>
          <p:nvPr userDrawn="1"/>
        </p:nvSpPr>
        <p:spPr>
          <a:xfrm>
            <a:off x="0" y="5022875"/>
            <a:ext cx="68580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Content Placeholder 10"/>
          <p:cNvSpPr>
            <a:spLocks noGrp="1"/>
          </p:cNvSpPr>
          <p:nvPr>
            <p:ph sz="quarter" idx="10" hasCustomPrompt="1"/>
          </p:nvPr>
        </p:nvSpPr>
        <p:spPr>
          <a:xfrm>
            <a:off x="1328238" y="2228850"/>
            <a:ext cx="4171950" cy="228600"/>
          </a:xfrm>
          <a:prstGeom prst="rect">
            <a:avLst/>
          </a:prstGeom>
        </p:spPr>
        <p:txBody>
          <a:bodyPr>
            <a:normAutofit/>
          </a:bodyPr>
          <a:lstStyle>
            <a:lvl1pPr marL="0" indent="0" algn="ctr">
              <a:buFontTx/>
              <a:buNone/>
              <a:defRPr sz="788" b="1" baseline="0">
                <a:solidFill>
                  <a:schemeClr val="accent3"/>
                </a:solidFill>
              </a:defRPr>
            </a:lvl1pPr>
          </a:lstStyle>
          <a:p>
            <a:pPr lvl="0"/>
            <a:r>
              <a:rPr lang="en-US" dirty="0"/>
              <a:t>PRESENTER NAME</a:t>
            </a:r>
          </a:p>
          <a:p>
            <a:pPr lvl="0"/>
            <a:endParaRPr lang="en-US" dirty="0"/>
          </a:p>
        </p:txBody>
      </p:sp>
      <p:sp>
        <p:nvSpPr>
          <p:cNvPr id="13" name="Content Placeholder 12"/>
          <p:cNvSpPr>
            <a:spLocks noGrp="1"/>
          </p:cNvSpPr>
          <p:nvPr>
            <p:ph sz="quarter" idx="11" hasCustomPrompt="1"/>
          </p:nvPr>
        </p:nvSpPr>
        <p:spPr>
          <a:xfrm>
            <a:off x="1328238" y="2400300"/>
            <a:ext cx="4171950" cy="228600"/>
          </a:xfrm>
          <a:prstGeom prst="rect">
            <a:avLst/>
          </a:prstGeom>
        </p:spPr>
        <p:txBody>
          <a:bodyPr>
            <a:noAutofit/>
          </a:bodyPr>
          <a:lstStyle>
            <a:lvl1pPr marL="0" indent="0" algn="ctr">
              <a:buNone/>
              <a:defRPr sz="788">
                <a:solidFill>
                  <a:schemeClr val="accent3"/>
                </a:solidFill>
              </a:defRPr>
            </a:lvl1pPr>
          </a:lstStyle>
          <a:p>
            <a:pPr lvl="0"/>
            <a:r>
              <a:rPr lang="en-US" dirty="0"/>
              <a:t>MM.DD.YY</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38058" y="3409950"/>
            <a:ext cx="2394585" cy="1074420"/>
          </a:xfrm>
          <a:prstGeom prst="rect">
            <a:avLst/>
          </a:prstGeom>
        </p:spPr>
      </p:pic>
    </p:spTree>
    <p:extLst>
      <p:ext uri="{BB962C8B-B14F-4D97-AF65-F5344CB8AC3E}">
        <p14:creationId xmlns:p14="http://schemas.microsoft.com/office/powerpoint/2010/main" val="3202702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 1">
    <p:spTree>
      <p:nvGrpSpPr>
        <p:cNvPr id="1" name=""/>
        <p:cNvGrpSpPr/>
        <p:nvPr/>
      </p:nvGrpSpPr>
      <p:grpSpPr>
        <a:xfrm>
          <a:off x="0" y="0"/>
          <a:ext cx="0" cy="0"/>
          <a:chOff x="0" y="0"/>
          <a:chExt cx="0" cy="0"/>
        </a:xfrm>
      </p:grpSpPr>
      <p:sp>
        <p:nvSpPr>
          <p:cNvPr id="8" name="Rectangle 7"/>
          <p:cNvSpPr/>
          <p:nvPr userDrawn="1"/>
        </p:nvSpPr>
        <p:spPr>
          <a:xfrm>
            <a:off x="0" y="0"/>
            <a:ext cx="6858000" cy="1371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 name="Rectangle 8"/>
          <p:cNvSpPr/>
          <p:nvPr userDrawn="1"/>
        </p:nvSpPr>
        <p:spPr>
          <a:xfrm>
            <a:off x="0" y="5022875"/>
            <a:ext cx="68580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Rectangle 9"/>
          <p:cNvSpPr/>
          <p:nvPr userDrawn="1"/>
        </p:nvSpPr>
        <p:spPr>
          <a:xfrm>
            <a:off x="685800" y="4800605"/>
            <a:ext cx="342900" cy="359435"/>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6" name="Slide Number Placeholder 5"/>
          <p:cNvSpPr>
            <a:spLocks noGrp="1"/>
          </p:cNvSpPr>
          <p:nvPr>
            <p:ph type="sldNum" sz="quarter" idx="12"/>
          </p:nvPr>
        </p:nvSpPr>
        <p:spPr>
          <a:xfrm>
            <a:off x="685800" y="4800600"/>
            <a:ext cx="342900" cy="342900"/>
          </a:xfrm>
        </p:spPr>
        <p:txBody>
          <a:bodyPr/>
          <a:lstStyle>
            <a:lvl1pPr algn="ctr">
              <a:defRPr>
                <a:solidFill>
                  <a:schemeClr val="bg2"/>
                </a:solidFill>
              </a:defRPr>
            </a:lvl1pPr>
          </a:lstStyle>
          <a:p>
            <a:fld id="{050977DB-C199-4239-9DBC-7EB61C6B3E59}" type="slidenum">
              <a:rPr lang="en-US" smtClean="0"/>
              <a:pPr/>
              <a:t>‹#›</a:t>
            </a:fld>
            <a:endParaRPr lang="en-US" dirty="0"/>
          </a:p>
        </p:txBody>
      </p:sp>
      <p:cxnSp>
        <p:nvCxnSpPr>
          <p:cNvPr id="13" name="Straight Connector 12"/>
          <p:cNvCxnSpPr/>
          <p:nvPr userDrawn="1"/>
        </p:nvCxnSpPr>
        <p:spPr>
          <a:xfrm>
            <a:off x="114300" y="742950"/>
            <a:ext cx="630936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Title 1"/>
          <p:cNvSpPr txBox="1">
            <a:spLocks/>
          </p:cNvSpPr>
          <p:nvPr userDrawn="1"/>
        </p:nvSpPr>
        <p:spPr>
          <a:xfrm>
            <a:off x="114300" y="209555"/>
            <a:ext cx="5886450" cy="434579"/>
          </a:xfrm>
          <a:prstGeom prst="rect">
            <a:avLst/>
          </a:prstGeom>
        </p:spPr>
        <p:txBody>
          <a:bodyPr vert="horz" lIns="51435" tIns="25718" rIns="51435" bIns="25718" rtlCol="0" anchor="t">
            <a:normAutofit/>
          </a:bodyPr>
          <a:lstStyle>
            <a:lvl1pPr algn="l" defTabSz="914400" rtl="0" eaLnBrk="1" latinLnBrk="0" hangingPunct="1">
              <a:spcBef>
                <a:spcPct val="0"/>
              </a:spcBef>
              <a:buNone/>
              <a:defRPr sz="2400" kern="1200">
                <a:solidFill>
                  <a:schemeClr val="tx1"/>
                </a:solidFill>
                <a:latin typeface="+mj-lt"/>
                <a:ea typeface="+mj-ea"/>
                <a:cs typeface="+mj-cs"/>
              </a:defRPr>
            </a:lvl1pPr>
          </a:lstStyle>
          <a:p>
            <a:r>
              <a:rPr lang="en-US" sz="1350" dirty="0"/>
              <a:t>Click to edit Master title style</a:t>
            </a:r>
          </a:p>
        </p:txBody>
      </p:sp>
      <p:sp>
        <p:nvSpPr>
          <p:cNvPr id="16" name="Content Placeholder 13"/>
          <p:cNvSpPr>
            <a:spLocks noGrp="1"/>
          </p:cNvSpPr>
          <p:nvPr>
            <p:ph sz="quarter" idx="13"/>
          </p:nvPr>
        </p:nvSpPr>
        <p:spPr>
          <a:xfrm>
            <a:off x="285750" y="895350"/>
            <a:ext cx="5829300" cy="3429000"/>
          </a:xfrm>
          <a:prstGeom prst="rect">
            <a:avLst/>
          </a:prstGeom>
        </p:spPr>
        <p:txBody>
          <a:bodyPr>
            <a:normAutofit/>
          </a:bodyPr>
          <a:lstStyle>
            <a:lvl1pPr marL="192876" indent="-192876">
              <a:spcAft>
                <a:spcPts val="675"/>
              </a:spcAft>
              <a:buFont typeface="Arial" pitchFamily="34" charset="0"/>
              <a:buChar char="•"/>
              <a:defRPr sz="1125"/>
            </a:lvl1pPr>
            <a:lvl2pPr marL="417899" indent="-160731">
              <a:spcAft>
                <a:spcPts val="675"/>
              </a:spcAft>
              <a:buFont typeface="Arial" pitchFamily="34" charset="0"/>
              <a:buChar char="•"/>
              <a:defRPr sz="1013"/>
            </a:lvl2pPr>
            <a:lvl3pPr marL="642921" indent="-128585">
              <a:spcAft>
                <a:spcPts val="675"/>
              </a:spcAft>
              <a:buFont typeface="Arial" pitchFamily="34" charset="0"/>
              <a:buChar char="•"/>
              <a:defRPr sz="900"/>
            </a:lvl3pPr>
            <a:lvl4pPr marL="900090" indent="-128585">
              <a:spcAft>
                <a:spcPts val="675"/>
              </a:spcAft>
              <a:buFont typeface="Arial" pitchFamily="34" charset="0"/>
              <a:buChar char="•"/>
              <a:defRPr sz="788"/>
            </a:lvl4pPr>
            <a:lvl5pPr marL="1157259" indent="-128585">
              <a:spcAft>
                <a:spcPts val="675"/>
              </a:spcAft>
              <a:buFont typeface="Arial" pitchFamily="34" charset="0"/>
              <a:buChar char="•"/>
              <a:defRPr sz="788"/>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14951" y="4211997"/>
            <a:ext cx="1318902" cy="576072"/>
          </a:xfrm>
          <a:prstGeom prst="rect">
            <a:avLst/>
          </a:prstGeom>
        </p:spPr>
      </p:pic>
    </p:spTree>
    <p:extLst>
      <p:ext uri="{BB962C8B-B14F-4D97-AF65-F5344CB8AC3E}">
        <p14:creationId xmlns:p14="http://schemas.microsoft.com/office/powerpoint/2010/main" val="539769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8" name="Rectangle 7"/>
          <p:cNvSpPr/>
          <p:nvPr userDrawn="1"/>
        </p:nvSpPr>
        <p:spPr>
          <a:xfrm>
            <a:off x="0" y="0"/>
            <a:ext cx="6858000" cy="1371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 name="Rectangle 8"/>
          <p:cNvSpPr/>
          <p:nvPr userDrawn="1"/>
        </p:nvSpPr>
        <p:spPr>
          <a:xfrm>
            <a:off x="0" y="5022875"/>
            <a:ext cx="6858000" cy="137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Rectangle 9"/>
          <p:cNvSpPr/>
          <p:nvPr userDrawn="1"/>
        </p:nvSpPr>
        <p:spPr>
          <a:xfrm>
            <a:off x="685800" y="4800605"/>
            <a:ext cx="342900" cy="359435"/>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6" name="Slide Number Placeholder 5"/>
          <p:cNvSpPr>
            <a:spLocks noGrp="1"/>
          </p:cNvSpPr>
          <p:nvPr>
            <p:ph type="sldNum" sz="quarter" idx="12"/>
          </p:nvPr>
        </p:nvSpPr>
        <p:spPr>
          <a:xfrm>
            <a:off x="685800" y="4800600"/>
            <a:ext cx="342900" cy="342900"/>
          </a:xfrm>
        </p:spPr>
        <p:txBody>
          <a:bodyPr/>
          <a:lstStyle>
            <a:lvl1pPr algn="ctr">
              <a:defRPr>
                <a:solidFill>
                  <a:schemeClr val="bg2"/>
                </a:solidFill>
              </a:defRPr>
            </a:lvl1pPr>
          </a:lstStyle>
          <a:p>
            <a:fld id="{050977DB-C199-4239-9DBC-7EB61C6B3E59}" type="slidenum">
              <a:rPr lang="en-US" smtClean="0"/>
              <a:pPr/>
              <a:t>‹#›</a:t>
            </a:fld>
            <a:endParaRPr lang="en-US" dirty="0"/>
          </a:p>
        </p:txBody>
      </p:sp>
      <p:cxnSp>
        <p:nvCxnSpPr>
          <p:cNvPr id="13" name="Straight Connector 12"/>
          <p:cNvCxnSpPr/>
          <p:nvPr userDrawn="1"/>
        </p:nvCxnSpPr>
        <p:spPr>
          <a:xfrm>
            <a:off x="114300" y="742950"/>
            <a:ext cx="630936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Title 1"/>
          <p:cNvSpPr>
            <a:spLocks noGrp="1"/>
          </p:cNvSpPr>
          <p:nvPr>
            <p:ph type="title"/>
          </p:nvPr>
        </p:nvSpPr>
        <p:spPr>
          <a:xfrm>
            <a:off x="114300" y="176899"/>
            <a:ext cx="5886450" cy="434579"/>
          </a:xfrm>
          <a:prstGeom prst="rect">
            <a:avLst/>
          </a:prstGeom>
        </p:spPr>
        <p:txBody>
          <a:bodyPr anchor="t">
            <a:normAutofit/>
          </a:bodyPr>
          <a:lstStyle>
            <a:lvl1pPr algn="l">
              <a:defRPr sz="1350"/>
            </a:lvl1pPr>
          </a:lstStyle>
          <a:p>
            <a:r>
              <a:rPr lang="en-US"/>
              <a:t>Click to edit Master title style</a:t>
            </a:r>
            <a:endParaRPr lang="en-US" dirty="0"/>
          </a:p>
        </p:txBody>
      </p:sp>
      <p:sp>
        <p:nvSpPr>
          <p:cNvPr id="15" name="Content Placeholder 13"/>
          <p:cNvSpPr>
            <a:spLocks noGrp="1"/>
          </p:cNvSpPr>
          <p:nvPr>
            <p:ph sz="quarter" idx="13"/>
          </p:nvPr>
        </p:nvSpPr>
        <p:spPr>
          <a:xfrm>
            <a:off x="285750" y="1352550"/>
            <a:ext cx="5829300" cy="2971800"/>
          </a:xfrm>
          <a:prstGeom prst="rect">
            <a:avLst/>
          </a:prstGeom>
        </p:spPr>
        <p:txBody>
          <a:bodyPr>
            <a:normAutofit/>
          </a:bodyPr>
          <a:lstStyle>
            <a:lvl1pPr marL="192876" indent="-192876">
              <a:spcAft>
                <a:spcPts val="675"/>
              </a:spcAft>
              <a:buFont typeface="Arial" pitchFamily="34" charset="0"/>
              <a:buChar char="•"/>
              <a:defRPr sz="1125"/>
            </a:lvl1pPr>
            <a:lvl2pPr marL="417899" indent="-160731">
              <a:spcAft>
                <a:spcPts val="675"/>
              </a:spcAft>
              <a:buFont typeface="Arial" pitchFamily="34" charset="0"/>
              <a:buChar char="•"/>
              <a:defRPr sz="1013"/>
            </a:lvl2pPr>
            <a:lvl3pPr marL="642921" indent="-128585">
              <a:spcAft>
                <a:spcPts val="675"/>
              </a:spcAft>
              <a:buFont typeface="Arial" pitchFamily="34" charset="0"/>
              <a:buChar char="•"/>
              <a:defRPr sz="900"/>
            </a:lvl3pPr>
            <a:lvl4pPr marL="900090" indent="-128585">
              <a:spcAft>
                <a:spcPts val="675"/>
              </a:spcAft>
              <a:buFont typeface="Arial" pitchFamily="34" charset="0"/>
              <a:buChar char="•"/>
              <a:defRPr sz="788"/>
            </a:lvl4pPr>
            <a:lvl5pPr marL="1157259" indent="-128585">
              <a:spcAft>
                <a:spcPts val="675"/>
              </a:spcAft>
              <a:buFont typeface="Arial" pitchFamily="34" charset="0"/>
              <a:buChar char="•"/>
              <a:defRPr sz="788"/>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3"/>
          <p:cNvSpPr>
            <a:spLocks noGrp="1"/>
          </p:cNvSpPr>
          <p:nvPr>
            <p:ph sz="quarter" idx="14"/>
          </p:nvPr>
        </p:nvSpPr>
        <p:spPr>
          <a:xfrm>
            <a:off x="285750" y="860097"/>
            <a:ext cx="5829300" cy="449902"/>
          </a:xfrm>
          <a:prstGeom prst="rect">
            <a:avLst/>
          </a:prstGeom>
        </p:spPr>
        <p:txBody>
          <a:bodyPr>
            <a:normAutofit/>
          </a:bodyPr>
          <a:lstStyle>
            <a:lvl1pPr marL="0" indent="0">
              <a:spcAft>
                <a:spcPts val="675"/>
              </a:spcAft>
              <a:buFont typeface="Arial" pitchFamily="34" charset="0"/>
              <a:buNone/>
              <a:defRPr sz="900" b="1" i="1">
                <a:solidFill>
                  <a:srgbClr val="409535"/>
                </a:solidFill>
              </a:defRPr>
            </a:lvl1pPr>
            <a:lvl2pPr marL="417899" indent="-160731">
              <a:spcAft>
                <a:spcPts val="675"/>
              </a:spcAft>
              <a:buFont typeface="Arial" pitchFamily="34" charset="0"/>
              <a:buChar char="•"/>
              <a:defRPr sz="1013"/>
            </a:lvl2pPr>
            <a:lvl3pPr marL="642921" indent="-128585">
              <a:spcAft>
                <a:spcPts val="675"/>
              </a:spcAft>
              <a:buFont typeface="Arial" pitchFamily="34" charset="0"/>
              <a:buChar char="•"/>
              <a:defRPr sz="900"/>
            </a:lvl3pPr>
            <a:lvl4pPr marL="900090" indent="-128585">
              <a:spcAft>
                <a:spcPts val="675"/>
              </a:spcAft>
              <a:buFont typeface="Arial" pitchFamily="34" charset="0"/>
              <a:buChar char="•"/>
              <a:defRPr sz="788"/>
            </a:lvl4pPr>
            <a:lvl5pPr marL="1157259" indent="-128585">
              <a:spcAft>
                <a:spcPts val="675"/>
              </a:spcAft>
              <a:buFont typeface="Arial" pitchFamily="34" charset="0"/>
              <a:buChar char="•"/>
              <a:defRPr sz="788"/>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00600" y="147767"/>
            <a:ext cx="1600200" cy="518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2979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76" y="0"/>
            <a:ext cx="6847855" cy="5143500"/>
          </a:xfrm>
          <a:prstGeom prst="rect">
            <a:avLst/>
          </a:prstGeom>
        </p:spPr>
      </p:pic>
      <p:sp>
        <p:nvSpPr>
          <p:cNvPr id="6" name="Rectangle 5"/>
          <p:cNvSpPr/>
          <p:nvPr userDrawn="1"/>
        </p:nvSpPr>
        <p:spPr>
          <a:xfrm>
            <a:off x="0" y="0"/>
            <a:ext cx="6858000" cy="5143500"/>
          </a:xfrm>
          <a:prstGeom prst="rect">
            <a:avLst/>
          </a:prstGeom>
          <a:gradFill flip="none" rotWithShape="1">
            <a:gsLst>
              <a:gs pos="55000">
                <a:schemeClr val="accent1">
                  <a:tint val="44500"/>
                  <a:satMod val="160000"/>
                  <a:lumMod val="50000"/>
                  <a:lumOff val="50000"/>
                  <a:alpha val="0"/>
                </a:schemeClr>
              </a:gs>
              <a:gs pos="86000">
                <a:schemeClr val="bg1">
                  <a:lumMod val="80000"/>
                  <a:lumOff val="2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7" name="Rectangle 6"/>
          <p:cNvSpPr/>
          <p:nvPr userDrawn="1"/>
        </p:nvSpPr>
        <p:spPr>
          <a:xfrm>
            <a:off x="0" y="3657600"/>
            <a:ext cx="2114550" cy="54864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Content Placeholder 2"/>
          <p:cNvSpPr>
            <a:spLocks noGrp="1"/>
          </p:cNvSpPr>
          <p:nvPr>
            <p:ph sz="quarter" idx="10" hasCustomPrompt="1"/>
          </p:nvPr>
        </p:nvSpPr>
        <p:spPr>
          <a:xfrm>
            <a:off x="173834" y="3657287"/>
            <a:ext cx="1940719" cy="549275"/>
          </a:xfrm>
          <a:prstGeom prst="rect">
            <a:avLst/>
          </a:prstGeom>
        </p:spPr>
        <p:txBody>
          <a:bodyPr anchor="ctr">
            <a:noAutofit/>
          </a:bodyPr>
          <a:lstStyle>
            <a:lvl1pPr marL="0" indent="0">
              <a:buNone/>
              <a:defRPr sz="1125" b="1">
                <a:solidFill>
                  <a:schemeClr val="bg2"/>
                </a:solidFill>
              </a:defRPr>
            </a:lvl1pPr>
            <a:lvl2pPr marL="257169" indent="0">
              <a:buNone/>
              <a:defRPr sz="1125" b="1">
                <a:solidFill>
                  <a:schemeClr val="bg2"/>
                </a:solidFill>
              </a:defRPr>
            </a:lvl2pPr>
            <a:lvl3pPr marL="514337" indent="0">
              <a:buNone/>
              <a:defRPr sz="1013" b="1">
                <a:solidFill>
                  <a:schemeClr val="bg2"/>
                </a:solidFill>
              </a:defRPr>
            </a:lvl3pPr>
            <a:lvl4pPr marL="771506" indent="0">
              <a:buNone/>
              <a:defRPr sz="900" b="1">
                <a:solidFill>
                  <a:schemeClr val="bg2"/>
                </a:solidFill>
              </a:defRPr>
            </a:lvl4pPr>
            <a:lvl5pPr marL="1028675" indent="0">
              <a:buNone/>
              <a:defRPr sz="900" b="1">
                <a:solidFill>
                  <a:schemeClr val="bg2"/>
                </a:solidFill>
              </a:defRPr>
            </a:lvl5pPr>
          </a:lstStyle>
          <a:p>
            <a:pPr lvl="0"/>
            <a:r>
              <a:rPr lang="en-US" dirty="0"/>
              <a:t>CLICK TO EDIT</a:t>
            </a:r>
          </a:p>
        </p:txBody>
      </p:sp>
    </p:spTree>
    <p:extLst>
      <p:ext uri="{BB962C8B-B14F-4D97-AF65-F5344CB8AC3E}">
        <p14:creationId xmlns:p14="http://schemas.microsoft.com/office/powerpoint/2010/main" val="3770159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vider 1">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76" y="0"/>
            <a:ext cx="6847855" cy="5143500"/>
          </a:xfrm>
          <a:prstGeom prst="rect">
            <a:avLst/>
          </a:prstGeom>
        </p:spPr>
      </p:pic>
      <p:sp>
        <p:nvSpPr>
          <p:cNvPr id="7" name="Rectangle 6"/>
          <p:cNvSpPr/>
          <p:nvPr userDrawn="1"/>
        </p:nvSpPr>
        <p:spPr>
          <a:xfrm>
            <a:off x="0" y="0"/>
            <a:ext cx="6858000" cy="5143500"/>
          </a:xfrm>
          <a:prstGeom prst="rect">
            <a:avLst/>
          </a:prstGeom>
          <a:gradFill flip="none" rotWithShape="1">
            <a:gsLst>
              <a:gs pos="55000">
                <a:schemeClr val="accent1">
                  <a:tint val="44500"/>
                  <a:satMod val="160000"/>
                  <a:lumMod val="50000"/>
                  <a:lumOff val="50000"/>
                  <a:alpha val="0"/>
                </a:schemeClr>
              </a:gs>
              <a:gs pos="86000">
                <a:schemeClr val="bg1">
                  <a:lumMod val="80000"/>
                  <a:lumOff val="2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p:cNvSpPr/>
          <p:nvPr userDrawn="1"/>
        </p:nvSpPr>
        <p:spPr>
          <a:xfrm>
            <a:off x="4743450" y="1165860"/>
            <a:ext cx="2114550" cy="5486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6" name="Content Placeholder 2"/>
          <p:cNvSpPr>
            <a:spLocks noGrp="1"/>
          </p:cNvSpPr>
          <p:nvPr>
            <p:ph sz="quarter" idx="10" hasCustomPrompt="1"/>
          </p:nvPr>
        </p:nvSpPr>
        <p:spPr>
          <a:xfrm>
            <a:off x="4743453" y="1165865"/>
            <a:ext cx="1940719" cy="549275"/>
          </a:xfrm>
          <a:prstGeom prst="rect">
            <a:avLst/>
          </a:prstGeom>
        </p:spPr>
        <p:txBody>
          <a:bodyPr anchor="ctr">
            <a:noAutofit/>
          </a:bodyPr>
          <a:lstStyle>
            <a:lvl1pPr marL="0" indent="0">
              <a:buNone/>
              <a:defRPr sz="1125" b="1">
                <a:solidFill>
                  <a:schemeClr val="bg2"/>
                </a:solidFill>
              </a:defRPr>
            </a:lvl1pPr>
            <a:lvl2pPr marL="257169" indent="0">
              <a:buNone/>
              <a:defRPr sz="1125" b="1">
                <a:solidFill>
                  <a:schemeClr val="bg2"/>
                </a:solidFill>
              </a:defRPr>
            </a:lvl2pPr>
            <a:lvl3pPr marL="514337" indent="0">
              <a:buNone/>
              <a:defRPr sz="1013" b="1">
                <a:solidFill>
                  <a:schemeClr val="bg2"/>
                </a:solidFill>
              </a:defRPr>
            </a:lvl3pPr>
            <a:lvl4pPr marL="771506" indent="0">
              <a:buNone/>
              <a:defRPr sz="900" b="1">
                <a:solidFill>
                  <a:schemeClr val="bg2"/>
                </a:solidFill>
              </a:defRPr>
            </a:lvl4pPr>
            <a:lvl5pPr marL="1028675" indent="0">
              <a:buNone/>
              <a:defRPr sz="900" b="1">
                <a:solidFill>
                  <a:schemeClr val="bg2"/>
                </a:solidFill>
              </a:defRPr>
            </a:lvl5pPr>
          </a:lstStyle>
          <a:p>
            <a:pPr lvl="0"/>
            <a:r>
              <a:rPr lang="en-US" dirty="0"/>
              <a:t>CLICK TO EDIT</a:t>
            </a:r>
          </a:p>
        </p:txBody>
      </p:sp>
    </p:spTree>
    <p:extLst>
      <p:ext uri="{BB962C8B-B14F-4D97-AF65-F5344CB8AC3E}">
        <p14:creationId xmlns:p14="http://schemas.microsoft.com/office/powerpoint/2010/main" val="3087657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76" y="3"/>
            <a:ext cx="6847855" cy="5143499"/>
          </a:xfrm>
          <a:prstGeom prst="rect">
            <a:avLst/>
          </a:prstGeom>
        </p:spPr>
      </p:pic>
      <p:sp>
        <p:nvSpPr>
          <p:cNvPr id="6" name="Rectangle 5"/>
          <p:cNvSpPr/>
          <p:nvPr userDrawn="1"/>
        </p:nvSpPr>
        <p:spPr>
          <a:xfrm>
            <a:off x="0" y="0"/>
            <a:ext cx="6858000" cy="5143500"/>
          </a:xfrm>
          <a:prstGeom prst="rect">
            <a:avLst/>
          </a:prstGeom>
          <a:gradFill flip="none" rotWithShape="1">
            <a:gsLst>
              <a:gs pos="55000">
                <a:schemeClr val="accent1">
                  <a:tint val="44500"/>
                  <a:satMod val="160000"/>
                  <a:lumMod val="50000"/>
                  <a:lumOff val="50000"/>
                  <a:alpha val="0"/>
                </a:schemeClr>
              </a:gs>
              <a:gs pos="86000">
                <a:schemeClr val="bg1">
                  <a:lumMod val="80000"/>
                  <a:lumOff val="20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7" name="Rectangle 6"/>
          <p:cNvSpPr/>
          <p:nvPr userDrawn="1"/>
        </p:nvSpPr>
        <p:spPr>
          <a:xfrm>
            <a:off x="4743450" y="1165860"/>
            <a:ext cx="2114550" cy="5486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Content Placeholder 2"/>
          <p:cNvSpPr>
            <a:spLocks noGrp="1"/>
          </p:cNvSpPr>
          <p:nvPr>
            <p:ph sz="quarter" idx="10" hasCustomPrompt="1"/>
          </p:nvPr>
        </p:nvSpPr>
        <p:spPr>
          <a:xfrm>
            <a:off x="4743453" y="1165865"/>
            <a:ext cx="1940719" cy="549275"/>
          </a:xfrm>
          <a:prstGeom prst="rect">
            <a:avLst/>
          </a:prstGeom>
        </p:spPr>
        <p:txBody>
          <a:bodyPr anchor="ctr">
            <a:noAutofit/>
          </a:bodyPr>
          <a:lstStyle>
            <a:lvl1pPr marL="0" indent="0">
              <a:buNone/>
              <a:defRPr sz="1125" b="1">
                <a:solidFill>
                  <a:schemeClr val="bg2"/>
                </a:solidFill>
              </a:defRPr>
            </a:lvl1pPr>
            <a:lvl2pPr marL="257169" indent="0">
              <a:buNone/>
              <a:defRPr sz="1125" b="1">
                <a:solidFill>
                  <a:schemeClr val="bg2"/>
                </a:solidFill>
              </a:defRPr>
            </a:lvl2pPr>
            <a:lvl3pPr marL="514337" indent="0">
              <a:buNone/>
              <a:defRPr sz="1013" b="1">
                <a:solidFill>
                  <a:schemeClr val="bg2"/>
                </a:solidFill>
              </a:defRPr>
            </a:lvl3pPr>
            <a:lvl4pPr marL="771506" indent="0">
              <a:buNone/>
              <a:defRPr sz="900" b="1">
                <a:solidFill>
                  <a:schemeClr val="bg2"/>
                </a:solidFill>
              </a:defRPr>
            </a:lvl4pPr>
            <a:lvl5pPr marL="1028675" indent="0">
              <a:buNone/>
              <a:defRPr sz="900" b="1">
                <a:solidFill>
                  <a:schemeClr val="bg2"/>
                </a:solidFill>
              </a:defRPr>
            </a:lvl5pPr>
          </a:lstStyle>
          <a:p>
            <a:pPr lvl="0"/>
            <a:r>
              <a:rPr lang="en-US" dirty="0"/>
              <a:t>CLICK TO EDIT</a:t>
            </a:r>
          </a:p>
        </p:txBody>
      </p:sp>
    </p:spTree>
    <p:extLst>
      <p:ext uri="{BB962C8B-B14F-4D97-AF65-F5344CB8AC3E}">
        <p14:creationId xmlns:p14="http://schemas.microsoft.com/office/powerpoint/2010/main" val="146454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8700" y="1489710"/>
            <a:ext cx="4800600" cy="2164080"/>
          </a:xfrm>
          <a:prstGeom prst="rect">
            <a:avLst/>
          </a:prstGeom>
        </p:spPr>
      </p:pic>
      <p:pic>
        <p:nvPicPr>
          <p:cNvPr id="3"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71550" y="3795095"/>
            <a:ext cx="4979194"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3946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42900" y="4767264"/>
            <a:ext cx="1600200"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2343150" y="4767264"/>
            <a:ext cx="21717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914900" y="4767264"/>
            <a:ext cx="1600200"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870FDE02-4C0E-466A-92F6-474EFD4233CE}" type="slidenum">
              <a:rPr lang="en-US" smtClean="0"/>
              <a:t>‹#›</a:t>
            </a:fld>
            <a:endParaRPr lang="en-US" dirty="0"/>
          </a:p>
        </p:txBody>
      </p:sp>
      <p:cxnSp>
        <p:nvCxnSpPr>
          <p:cNvPr id="10" name="Straight Connector 9"/>
          <p:cNvCxnSpPr/>
          <p:nvPr userDrawn="1"/>
        </p:nvCxnSpPr>
        <p:spPr>
          <a:xfrm>
            <a:off x="114300" y="742950"/>
            <a:ext cx="630936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719441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Lst>
  <p:hf hdr="0" ftr="0" dt="0"/>
  <p:txStyles>
    <p:titleStyle>
      <a:lvl1pPr algn="ctr" defTabSz="514337" rtl="0" eaLnBrk="1" latinLnBrk="0" hangingPunct="1">
        <a:spcBef>
          <a:spcPct val="0"/>
        </a:spcBef>
        <a:buNone/>
        <a:defRPr sz="2475" kern="1200">
          <a:solidFill>
            <a:schemeClr val="tx1"/>
          </a:solidFill>
          <a:latin typeface="+mj-lt"/>
          <a:ea typeface="+mj-ea"/>
          <a:cs typeface="+mj-cs"/>
        </a:defRPr>
      </a:lvl1pPr>
    </p:titleStyle>
    <p:bodyStyle>
      <a:lvl1pPr marL="192876" indent="-192876" algn="l" defTabSz="514337"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7899" indent="-160731" algn="l" defTabSz="514337" rtl="0" eaLnBrk="1" latinLnBrk="0" hangingPunct="1">
        <a:spcBef>
          <a:spcPct val="20000"/>
        </a:spcBef>
        <a:buFont typeface="Arial" pitchFamily="34" charset="0"/>
        <a:buChar char="–"/>
        <a:defRPr sz="1575" kern="1200">
          <a:solidFill>
            <a:schemeClr val="tx1"/>
          </a:solidFill>
          <a:latin typeface="+mn-lt"/>
          <a:ea typeface="+mn-ea"/>
          <a:cs typeface="+mn-cs"/>
        </a:defRPr>
      </a:lvl2pPr>
      <a:lvl3pPr marL="642921" indent="-128585" algn="l" defTabSz="514337" rtl="0" eaLnBrk="1" latinLnBrk="0" hangingPunct="1">
        <a:spcBef>
          <a:spcPct val="20000"/>
        </a:spcBef>
        <a:buFont typeface="Arial" pitchFamily="34" charset="0"/>
        <a:buChar char="•"/>
        <a:defRPr sz="1350" kern="1200">
          <a:solidFill>
            <a:schemeClr val="tx1"/>
          </a:solidFill>
          <a:latin typeface="+mn-lt"/>
          <a:ea typeface="+mn-ea"/>
          <a:cs typeface="+mn-cs"/>
        </a:defRPr>
      </a:lvl3pPr>
      <a:lvl4pPr marL="900090" indent="-128585" algn="l" defTabSz="514337" rtl="0" eaLnBrk="1" latinLnBrk="0" hangingPunct="1">
        <a:spcBef>
          <a:spcPct val="20000"/>
        </a:spcBef>
        <a:buFont typeface="Arial" pitchFamily="34" charset="0"/>
        <a:buChar char="–"/>
        <a:defRPr sz="1125" kern="1200">
          <a:solidFill>
            <a:schemeClr val="tx1"/>
          </a:solidFill>
          <a:latin typeface="+mn-lt"/>
          <a:ea typeface="+mn-ea"/>
          <a:cs typeface="+mn-cs"/>
        </a:defRPr>
      </a:lvl4pPr>
      <a:lvl5pPr marL="1157259" indent="-128585" algn="l" defTabSz="514337" rtl="0" eaLnBrk="1" latinLnBrk="0" hangingPunct="1">
        <a:spcBef>
          <a:spcPct val="20000"/>
        </a:spcBef>
        <a:buFont typeface="Arial" pitchFamily="34" charset="0"/>
        <a:buChar char="»"/>
        <a:defRPr sz="1125" kern="1200">
          <a:solidFill>
            <a:schemeClr val="tx1"/>
          </a:solidFill>
          <a:latin typeface="+mn-lt"/>
          <a:ea typeface="+mn-ea"/>
          <a:cs typeface="+mn-cs"/>
        </a:defRPr>
      </a:lvl5pPr>
      <a:lvl6pPr marL="1414427" indent="-128585" algn="l" defTabSz="514337"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596" indent="-128585" algn="l" defTabSz="514337"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765" indent="-128585" algn="l" defTabSz="514337"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33" indent="-128585" algn="l" defTabSz="514337"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37" rtl="0" eaLnBrk="1" latinLnBrk="0" hangingPunct="1">
        <a:defRPr sz="1013" kern="1200">
          <a:solidFill>
            <a:schemeClr val="tx1"/>
          </a:solidFill>
          <a:latin typeface="+mn-lt"/>
          <a:ea typeface="+mn-ea"/>
          <a:cs typeface="+mn-cs"/>
        </a:defRPr>
      </a:lvl1pPr>
      <a:lvl2pPr marL="257169" algn="l" defTabSz="514337" rtl="0" eaLnBrk="1" latinLnBrk="0" hangingPunct="1">
        <a:defRPr sz="1013" kern="1200">
          <a:solidFill>
            <a:schemeClr val="tx1"/>
          </a:solidFill>
          <a:latin typeface="+mn-lt"/>
          <a:ea typeface="+mn-ea"/>
          <a:cs typeface="+mn-cs"/>
        </a:defRPr>
      </a:lvl2pPr>
      <a:lvl3pPr marL="514337" algn="l" defTabSz="514337" rtl="0" eaLnBrk="1" latinLnBrk="0" hangingPunct="1">
        <a:defRPr sz="1013" kern="1200">
          <a:solidFill>
            <a:schemeClr val="tx1"/>
          </a:solidFill>
          <a:latin typeface="+mn-lt"/>
          <a:ea typeface="+mn-ea"/>
          <a:cs typeface="+mn-cs"/>
        </a:defRPr>
      </a:lvl3pPr>
      <a:lvl4pPr marL="771506" algn="l" defTabSz="514337" rtl="0" eaLnBrk="1" latinLnBrk="0" hangingPunct="1">
        <a:defRPr sz="1013" kern="1200">
          <a:solidFill>
            <a:schemeClr val="tx1"/>
          </a:solidFill>
          <a:latin typeface="+mn-lt"/>
          <a:ea typeface="+mn-ea"/>
          <a:cs typeface="+mn-cs"/>
        </a:defRPr>
      </a:lvl4pPr>
      <a:lvl5pPr marL="1028675" algn="l" defTabSz="514337" rtl="0" eaLnBrk="1" latinLnBrk="0" hangingPunct="1">
        <a:defRPr sz="1013" kern="1200">
          <a:solidFill>
            <a:schemeClr val="tx1"/>
          </a:solidFill>
          <a:latin typeface="+mn-lt"/>
          <a:ea typeface="+mn-ea"/>
          <a:cs typeface="+mn-cs"/>
        </a:defRPr>
      </a:lvl5pPr>
      <a:lvl6pPr marL="1285843" algn="l" defTabSz="514337" rtl="0" eaLnBrk="1" latinLnBrk="0" hangingPunct="1">
        <a:defRPr sz="1013" kern="1200">
          <a:solidFill>
            <a:schemeClr val="tx1"/>
          </a:solidFill>
          <a:latin typeface="+mn-lt"/>
          <a:ea typeface="+mn-ea"/>
          <a:cs typeface="+mn-cs"/>
        </a:defRPr>
      </a:lvl6pPr>
      <a:lvl7pPr marL="1543011" algn="l" defTabSz="514337" rtl="0" eaLnBrk="1" latinLnBrk="0" hangingPunct="1">
        <a:defRPr sz="1013" kern="1200">
          <a:solidFill>
            <a:schemeClr val="tx1"/>
          </a:solidFill>
          <a:latin typeface="+mn-lt"/>
          <a:ea typeface="+mn-ea"/>
          <a:cs typeface="+mn-cs"/>
        </a:defRPr>
      </a:lvl7pPr>
      <a:lvl8pPr marL="1800180" algn="l" defTabSz="514337" rtl="0" eaLnBrk="1" latinLnBrk="0" hangingPunct="1">
        <a:defRPr sz="1013" kern="1200">
          <a:solidFill>
            <a:schemeClr val="tx1"/>
          </a:solidFill>
          <a:latin typeface="+mn-lt"/>
          <a:ea typeface="+mn-ea"/>
          <a:cs typeface="+mn-cs"/>
        </a:defRPr>
      </a:lvl8pPr>
      <a:lvl9pPr marL="2057349" algn="l" defTabSz="514337"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ameren.sharepoint.com/sites/pwa/default.aspx"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harepoint/sites/ITPMO/Priority%20Programs%20and%20Projects/2017%20Shark%20Tank%20Templates%20and%20Documents/Shark%20Tank%20Gates.xlsx"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sharepoint/sites/techplan/governance/ARB%20Documents/ARB%20Process/ARB%20Process%20Workflow.pdf"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PROJECT STATUS FORM JOB AID</a:t>
            </a:r>
          </a:p>
        </p:txBody>
      </p:sp>
    </p:spTree>
    <p:extLst>
      <p:ext uri="{BB962C8B-B14F-4D97-AF65-F5344CB8AC3E}">
        <p14:creationId xmlns:p14="http://schemas.microsoft.com/office/powerpoint/2010/main" val="879060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10</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388620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929625"/>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KPI Details</a:t>
            </a:r>
          </a:p>
        </p:txBody>
      </p:sp>
      <p:graphicFrame>
        <p:nvGraphicFramePr>
          <p:cNvPr id="6" name="Table 5"/>
          <p:cNvGraphicFramePr>
            <a:graphicFrameLocks noGrp="1"/>
          </p:cNvGraphicFramePr>
          <p:nvPr>
            <p:extLst>
              <p:ext uri="{D42A27DB-BD31-4B8C-83A1-F6EECF244321}">
                <p14:modId xmlns:p14="http://schemas.microsoft.com/office/powerpoint/2010/main" val="2212938805"/>
              </p:ext>
            </p:extLst>
          </p:nvPr>
        </p:nvGraphicFramePr>
        <p:xfrm>
          <a:off x="173180" y="1215360"/>
          <a:ext cx="6456220" cy="3489960"/>
        </p:xfrm>
        <a:graphic>
          <a:graphicData uri="http://schemas.openxmlformats.org/drawingml/2006/table">
            <a:tbl>
              <a:tblPr firstRow="1" bandRow="1">
                <a:tableStyleId>{21E4AEA4-8DFA-4A89-87EB-49C32662AFE0}</a:tableStyleId>
              </a:tblPr>
              <a:tblGrid>
                <a:gridCol w="993216">
                  <a:extLst>
                    <a:ext uri="{9D8B030D-6E8A-4147-A177-3AD203B41FA5}">
                      <a16:colId xmlns:a16="http://schemas.microsoft.com/office/drawing/2014/main" val="3639261432"/>
                    </a:ext>
                  </a:extLst>
                </a:gridCol>
                <a:gridCol w="3177004">
                  <a:extLst>
                    <a:ext uri="{9D8B030D-6E8A-4147-A177-3AD203B41FA5}">
                      <a16:colId xmlns:a16="http://schemas.microsoft.com/office/drawing/2014/main" val="1977491172"/>
                    </a:ext>
                  </a:extLst>
                </a:gridCol>
                <a:gridCol w="22860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8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22858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KPI Year</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latin typeface="+mn-lt"/>
                          <a:cs typeface="Arial" panose="020B0604020202020204" pitchFamily="34" charset="0"/>
                        </a:rPr>
                        <a:t>If the Project’s budget is above $100K, Work Order is placed in Service in  a particular year e.g., 2018.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t>2018</a:t>
                      </a:r>
                    </a:p>
                  </a:txBody>
                  <a:tcPr marL="68580" marR="68580" marT="34290" marB="34290"/>
                </a:tc>
                <a:extLst>
                  <a:ext uri="{0D108BD9-81ED-4DB2-BD59-A6C34878D82A}">
                    <a16:rowId xmlns:a16="http://schemas.microsoft.com/office/drawing/2014/main" val="10002"/>
                  </a:ext>
                </a:extLst>
              </a:tr>
              <a:tr h="228585">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latin typeface="+mn-lt"/>
                          <a:cs typeface="Arial" panose="020B0604020202020204" pitchFamily="34" charset="0"/>
                        </a:rPr>
                        <a:t>If the Project's budget is below $100K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t>NA</a:t>
                      </a:r>
                    </a:p>
                  </a:txBody>
                  <a:tcPr marL="68580" marR="68580" marT="34290" marB="34290"/>
                </a:tc>
                <a:extLst>
                  <a:ext uri="{0D108BD9-81ED-4DB2-BD59-A6C34878D82A}">
                    <a16:rowId xmlns:a16="http://schemas.microsoft.com/office/drawing/2014/main" val="10003"/>
                  </a:ext>
                </a:extLst>
              </a:tr>
              <a:tr h="181005">
                <a:tc rowSpan="4">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IT KPI Schedule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a project does not have a second baseline yet, then “IT KPI Schedule" field shall be set to "Not Started"</a:t>
                      </a: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Not Started </a:t>
                      </a:r>
                    </a:p>
                  </a:txBody>
                  <a:tcPr marL="68580" marR="68580" marT="34290" marB="34290"/>
                </a:tc>
                <a:extLst>
                  <a:ext uri="{0D108BD9-81ED-4DB2-BD59-A6C34878D82A}">
                    <a16:rowId xmlns:a16="http://schemas.microsoft.com/office/drawing/2014/main" val="10004"/>
                  </a:ext>
                </a:extLst>
              </a:tr>
              <a:tr h="203865">
                <a:tc vMerge="1">
                  <a:txBody>
                    <a:bodyPr/>
                    <a:lstStyle/>
                    <a:p>
                      <a:endParaRPr lang="en-US"/>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latin typeface="+mn-lt"/>
                          <a:ea typeface="+mn-ea"/>
                          <a:cs typeface="Arial" panose="020B0604020202020204" pitchFamily="34" charset="0"/>
                        </a:rPr>
                        <a:t>PM's assessment</a:t>
                      </a:r>
                      <a:r>
                        <a:rPr lang="en-US" sz="800" b="0" kern="1200" baseline="0" dirty="0">
                          <a:solidFill>
                            <a:schemeClr val="tx1"/>
                          </a:solidFill>
                          <a:latin typeface="+mn-lt"/>
                          <a:ea typeface="+mn-ea"/>
                          <a:cs typeface="Arial" panose="020B0604020202020204" pitchFamily="34" charset="0"/>
                        </a:rPr>
                        <a:t> </a:t>
                      </a:r>
                      <a:r>
                        <a:rPr lang="en-US" sz="800" b="0" kern="1200" dirty="0">
                          <a:solidFill>
                            <a:schemeClr val="tx1"/>
                          </a:solidFill>
                          <a:latin typeface="+mn-lt"/>
                          <a:ea typeface="+mn-ea"/>
                          <a:cs typeface="Arial" panose="020B0604020202020204" pitchFamily="34" charset="0"/>
                        </a:rPr>
                        <a:t>on whether a project is going to be delivered on Time or not by the end of project. </a:t>
                      </a:r>
                      <a:r>
                        <a:rPr lang="en-US" sz="800" kern="1200" dirty="0">
                          <a:solidFill>
                            <a:schemeClr val="tx1"/>
                          </a:solidFill>
                          <a:latin typeface="+mn-lt"/>
                          <a:ea typeface="+mn-ea"/>
                          <a:cs typeface="Arial" panose="020B0604020202020204" pitchFamily="34" charset="0"/>
                        </a:rPr>
                        <a:t>The field must be updated when there is a KPI schedule status change </a:t>
                      </a: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On Time</a:t>
                      </a:r>
                    </a:p>
                  </a:txBody>
                  <a:tcPr marL="68580" marR="68580" marT="34290" marB="34290"/>
                </a:tc>
                <a:extLst>
                  <a:ext uri="{0D108BD9-81ED-4DB2-BD59-A6C34878D82A}">
                    <a16:rowId xmlns:a16="http://schemas.microsoft.com/office/drawing/2014/main" val="10005"/>
                  </a:ext>
                </a:extLst>
              </a:tr>
              <a:tr h="152400">
                <a:tc vMerge="1">
                  <a:txBody>
                    <a:bodyPr/>
                    <a:lstStyle/>
                    <a:p>
                      <a:endParaRPr lang="en-US"/>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Late</a:t>
                      </a:r>
                    </a:p>
                  </a:txBody>
                  <a:tcPr marL="68580" marR="68580" marT="34290" marB="34290"/>
                </a:tc>
                <a:extLst>
                  <a:ext uri="{0D108BD9-81ED-4DB2-BD59-A6C34878D82A}">
                    <a16:rowId xmlns:a16="http://schemas.microsoft.com/office/drawing/2014/main" val="10006"/>
                  </a:ext>
                </a:extLst>
              </a:tr>
              <a:tr h="190500">
                <a:tc vMerge="1">
                  <a:txBody>
                    <a:bodyPr/>
                    <a:lstStyle/>
                    <a:p>
                      <a:endParaRPr lang="en-US" sz="800" b="1" dirty="0">
                        <a:latin typeface="+mn-lt"/>
                        <a:cs typeface="Arial" panose="020B060402020202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a program has multiple sub-projects, then KPI On Time for this program shall be set to "NA". But individual sub-projects shall be set to either "On Time", "Late", or "Not Started".</a:t>
                      </a:r>
                    </a:p>
                  </a:txBody>
                  <a:tcPr marL="68580" marR="68580" marT="34290" marB="34290"/>
                </a:tc>
                <a:tc>
                  <a:txBody>
                    <a:bodyPr/>
                    <a:lstStyle/>
                    <a:p>
                      <a:pPr marL="171450" indent="-171450">
                        <a:buFont typeface="Arial" panose="020B0604020202020204" pitchFamily="34" charset="0"/>
                        <a:buChar char="•"/>
                      </a:pPr>
                      <a:r>
                        <a:rPr lang="en-US" sz="800" dirty="0">
                          <a:latin typeface="+mn-lt"/>
                        </a:rPr>
                        <a:t>NA</a:t>
                      </a:r>
                    </a:p>
                  </a:txBody>
                  <a:tcPr marL="68580" marR="68580" marT="34290" marB="34290"/>
                </a:tc>
                <a:extLst>
                  <a:ext uri="{0D108BD9-81ED-4DB2-BD59-A6C34878D82A}">
                    <a16:rowId xmlns:a16="http://schemas.microsoft.com/office/drawing/2014/main" val="10007"/>
                  </a:ext>
                </a:extLst>
              </a:tr>
              <a:tr h="190500">
                <a:tc rowSpan="4">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IT KPI Cost</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a project does not have a second baseline yet, then “IT KPI Cost" field shall be set to "Not Started"</a:t>
                      </a: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Not Started </a:t>
                      </a:r>
                    </a:p>
                  </a:txBody>
                  <a:tcPr marL="68580" marR="68580" marT="34290" marB="34290"/>
                </a:tc>
                <a:extLst>
                  <a:ext uri="{0D108BD9-81ED-4DB2-BD59-A6C34878D82A}">
                    <a16:rowId xmlns:a16="http://schemas.microsoft.com/office/drawing/2014/main" val="10008"/>
                  </a:ext>
                </a:extLst>
              </a:tr>
              <a:tr h="190500">
                <a:tc vMerge="1">
                  <a:txBody>
                    <a:bodyPr/>
                    <a:lstStyle/>
                    <a:p>
                      <a:endParaRPr lang="en-US"/>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latin typeface="+mn-lt"/>
                          <a:ea typeface="+mn-ea"/>
                          <a:cs typeface="Arial" panose="020B0604020202020204" pitchFamily="34" charset="0"/>
                        </a:rPr>
                        <a:t>PM's assessment</a:t>
                      </a:r>
                      <a:r>
                        <a:rPr lang="en-US" sz="800" b="0" kern="1200" baseline="0" dirty="0">
                          <a:solidFill>
                            <a:schemeClr val="tx1"/>
                          </a:solidFill>
                          <a:latin typeface="+mn-lt"/>
                          <a:ea typeface="+mn-ea"/>
                          <a:cs typeface="Arial" panose="020B0604020202020204" pitchFamily="34" charset="0"/>
                        </a:rPr>
                        <a:t> </a:t>
                      </a:r>
                      <a:r>
                        <a:rPr lang="en-US" sz="800" b="0" kern="1200" dirty="0">
                          <a:solidFill>
                            <a:schemeClr val="tx1"/>
                          </a:solidFill>
                          <a:latin typeface="+mn-lt"/>
                          <a:ea typeface="+mn-ea"/>
                          <a:cs typeface="Arial" panose="020B0604020202020204" pitchFamily="34" charset="0"/>
                        </a:rPr>
                        <a:t>on whether a project is going to be delivered on Budget or not by the end of project. </a:t>
                      </a:r>
                      <a:r>
                        <a:rPr lang="en-US" sz="800" kern="1200" dirty="0">
                          <a:solidFill>
                            <a:schemeClr val="tx1"/>
                          </a:solidFill>
                          <a:latin typeface="+mn-lt"/>
                          <a:ea typeface="+mn-ea"/>
                          <a:cs typeface="Arial" panose="020B0604020202020204" pitchFamily="34" charset="0"/>
                        </a:rPr>
                        <a:t>The field must be updated when there is a KPI Cost status change </a:t>
                      </a: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On Budget</a:t>
                      </a:r>
                    </a:p>
                  </a:txBody>
                  <a:tcPr marL="68580" marR="68580" marT="34290" marB="34290"/>
                </a:tc>
                <a:extLst>
                  <a:ext uri="{0D108BD9-81ED-4DB2-BD59-A6C34878D82A}">
                    <a16:rowId xmlns:a16="http://schemas.microsoft.com/office/drawing/2014/main" val="10009"/>
                  </a:ext>
                </a:extLst>
              </a:tr>
              <a:tr h="190500">
                <a:tc vMerge="1">
                  <a:txBody>
                    <a:bodyPr/>
                    <a:lstStyle/>
                    <a:p>
                      <a:endParaRPr lang="en-US"/>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Not on Budget</a:t>
                      </a:r>
                    </a:p>
                  </a:txBody>
                  <a:tcPr marL="68580" marR="68580" marT="34290" marB="34290"/>
                </a:tc>
                <a:extLst>
                  <a:ext uri="{0D108BD9-81ED-4DB2-BD59-A6C34878D82A}">
                    <a16:rowId xmlns:a16="http://schemas.microsoft.com/office/drawing/2014/main" val="10010"/>
                  </a:ext>
                </a:extLst>
              </a:tr>
              <a:tr h="190500">
                <a:tc vMerge="1">
                  <a:txBody>
                    <a:bodyPr/>
                    <a:lstStyle/>
                    <a:p>
                      <a:endParaRPr lang="en-US" sz="800" b="1" dirty="0">
                        <a:latin typeface="+mn-lt"/>
                        <a:cs typeface="Arial" panose="020B060402020202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a program has multiple sub-projects, then KPI On Cost for this program shall be set to "NA". But individual sub-projects shall be set to either "On Budget", “Not on Budget", or "Not Started".</a:t>
                      </a: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NA</a:t>
                      </a:r>
                    </a:p>
                  </a:txBody>
                  <a:tcPr marL="68580" marR="68580" marT="34290" marB="3429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648215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11</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403860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929625"/>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KPI Details</a:t>
            </a:r>
          </a:p>
        </p:txBody>
      </p:sp>
      <p:graphicFrame>
        <p:nvGraphicFramePr>
          <p:cNvPr id="6" name="Table 5"/>
          <p:cNvGraphicFramePr>
            <a:graphicFrameLocks noGrp="1"/>
          </p:cNvGraphicFramePr>
          <p:nvPr>
            <p:extLst>
              <p:ext uri="{D42A27DB-BD31-4B8C-83A1-F6EECF244321}">
                <p14:modId xmlns:p14="http://schemas.microsoft.com/office/powerpoint/2010/main" val="4077482670"/>
              </p:ext>
            </p:extLst>
          </p:nvPr>
        </p:nvGraphicFramePr>
        <p:xfrm>
          <a:off x="173180" y="1238220"/>
          <a:ext cx="6456220" cy="3642390"/>
        </p:xfrm>
        <a:graphic>
          <a:graphicData uri="http://schemas.openxmlformats.org/drawingml/2006/table">
            <a:tbl>
              <a:tblPr firstRow="1" bandRow="1">
                <a:tableStyleId>{21E4AEA4-8DFA-4A89-87EB-49C32662AFE0}</a:tableStyleId>
              </a:tblPr>
              <a:tblGrid>
                <a:gridCol w="893620">
                  <a:extLst>
                    <a:ext uri="{9D8B030D-6E8A-4147-A177-3AD203B41FA5}">
                      <a16:colId xmlns:a16="http://schemas.microsoft.com/office/drawing/2014/main" val="3639261432"/>
                    </a:ext>
                  </a:extLst>
                </a:gridCol>
                <a:gridCol w="41910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800" b="1" kern="1200" dirty="0">
                        <a:solidFill>
                          <a:schemeClr val="accent2"/>
                        </a:solidFill>
                        <a:latin typeface="+mn-lt"/>
                        <a:ea typeface="+mn-ea"/>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182895">
                <a:tc rowSpan="2">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IT KPI Quality Year</a:t>
                      </a:r>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Update</a:t>
                      </a:r>
                      <a:r>
                        <a:rPr lang="en-US" sz="800" kern="1200" baseline="0" dirty="0">
                          <a:solidFill>
                            <a:schemeClr val="tx1"/>
                          </a:solidFill>
                          <a:latin typeface="+mn-lt"/>
                          <a:ea typeface="+mn-ea"/>
                          <a:cs typeface="Arial" panose="020B0604020202020204" pitchFamily="34" charset="0"/>
                        </a:rPr>
                        <a:t> the y</a:t>
                      </a:r>
                      <a:r>
                        <a:rPr lang="en-US" sz="800" kern="1200" dirty="0">
                          <a:solidFill>
                            <a:schemeClr val="tx1"/>
                          </a:solidFill>
                          <a:latin typeface="+mn-lt"/>
                          <a:ea typeface="+mn-ea"/>
                          <a:cs typeface="Arial" panose="020B0604020202020204" pitchFamily="34" charset="0"/>
                        </a:rPr>
                        <a:t>ear when quality assessment was completed for the Project</a:t>
                      </a:r>
                    </a:p>
                  </a:txBody>
                  <a:tcPr marL="68580" marR="68580" marT="34290" marB="34290"/>
                </a:tc>
                <a:tc>
                  <a:txBody>
                    <a:bodyPr/>
                    <a:lstStyle/>
                    <a:p>
                      <a:pPr marL="171450" indent="-171450">
                        <a:buFont typeface="Arial" panose="020B0604020202020204" pitchFamily="34" charset="0"/>
                        <a:buChar char="•"/>
                      </a:pPr>
                      <a:r>
                        <a:rPr lang="en-US" sz="800" dirty="0"/>
                        <a:t>YYYY</a:t>
                      </a:r>
                    </a:p>
                  </a:txBody>
                  <a:tcPr marL="68580" marR="68580" marT="34290" marB="34290"/>
                </a:tc>
                <a:extLst>
                  <a:ext uri="{0D108BD9-81ED-4DB2-BD59-A6C34878D82A}">
                    <a16:rowId xmlns:a16="http://schemas.microsoft.com/office/drawing/2014/main" val="10002"/>
                  </a:ext>
                </a:extLst>
              </a:tr>
              <a:tr h="182895">
                <a:tc vMerge="1">
                  <a:txBody>
                    <a:bodyPr/>
                    <a:lstStyle/>
                    <a:p>
                      <a:endParaRPr 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the Project is not involved</a:t>
                      </a:r>
                      <a:r>
                        <a:rPr lang="en-US" sz="800" kern="1200" baseline="0" dirty="0">
                          <a:solidFill>
                            <a:schemeClr val="tx1"/>
                          </a:solidFill>
                          <a:latin typeface="+mn-lt"/>
                          <a:ea typeface="+mn-ea"/>
                          <a:cs typeface="Arial" panose="020B0604020202020204" pitchFamily="34" charset="0"/>
                        </a:rPr>
                        <a:t> in Quality Assessment update as ‘NA”</a:t>
                      </a:r>
                      <a:endParaRPr lang="en-US" sz="80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t>NA</a:t>
                      </a:r>
                    </a:p>
                  </a:txBody>
                  <a:tcPr marL="68580" marR="68580" marT="34290" marB="34290"/>
                </a:tc>
                <a:extLst>
                  <a:ext uri="{0D108BD9-81ED-4DB2-BD59-A6C34878D82A}">
                    <a16:rowId xmlns:a16="http://schemas.microsoft.com/office/drawing/2014/main" val="10003"/>
                  </a:ext>
                </a:extLst>
              </a:tr>
              <a:tr h="230505">
                <a:tc rowSpan="4">
                  <a:txBody>
                    <a:bodyPr/>
                    <a:lstStyle/>
                    <a:p>
                      <a:r>
                        <a:rPr lang="en-US" sz="800" b="1" dirty="0">
                          <a:latin typeface="+mn-lt"/>
                          <a:cs typeface="Arial" panose="020B0604020202020204" pitchFamily="34" charset="0"/>
                        </a:rPr>
                        <a:t>IT KPI Quality</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a project does not have a second baseline yet, then “IT KPI Quality" field shall be set to "Not Started”</a:t>
                      </a:r>
                    </a:p>
                  </a:txBody>
                  <a:tcPr marL="68580" marR="68580" marT="34290" marB="34290"/>
                </a:tc>
                <a:tc>
                  <a:txBody>
                    <a:bodyPr/>
                    <a:lstStyle/>
                    <a:p>
                      <a:pPr marL="171450" indent="-171450">
                        <a:buFont typeface="Arial" panose="020B0604020202020204" pitchFamily="34" charset="0"/>
                        <a:buChar char="•"/>
                      </a:pPr>
                      <a:r>
                        <a:rPr lang="en-US" sz="800" dirty="0">
                          <a:latin typeface="+mn-lt"/>
                        </a:rPr>
                        <a:t>Not Started </a:t>
                      </a:r>
                    </a:p>
                  </a:txBody>
                  <a:tcPr marL="68580" marR="68580" marT="34290" marB="34290"/>
                </a:tc>
                <a:extLst>
                  <a:ext uri="{0D108BD9-81ED-4DB2-BD59-A6C34878D82A}">
                    <a16:rowId xmlns:a16="http://schemas.microsoft.com/office/drawing/2014/main" val="10004"/>
                  </a:ext>
                </a:extLst>
              </a:tr>
              <a:tr h="205770">
                <a:tc vMerge="1">
                  <a:txBody>
                    <a:bodyPr/>
                    <a:lstStyle/>
                    <a:p>
                      <a:endParaRPr lang="en-US"/>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latin typeface="+mn-lt"/>
                          <a:ea typeface="+mn-ea"/>
                          <a:cs typeface="Arial" panose="020B0604020202020204" pitchFamily="34" charset="0"/>
                        </a:rPr>
                        <a:t>PM's assessment</a:t>
                      </a:r>
                      <a:r>
                        <a:rPr lang="en-US" sz="800" b="0" kern="1200" baseline="0" dirty="0">
                          <a:solidFill>
                            <a:schemeClr val="tx1"/>
                          </a:solidFill>
                          <a:latin typeface="+mn-lt"/>
                          <a:ea typeface="+mn-ea"/>
                          <a:cs typeface="Arial" panose="020B0604020202020204" pitchFamily="34" charset="0"/>
                        </a:rPr>
                        <a:t> </a:t>
                      </a:r>
                      <a:r>
                        <a:rPr lang="en-US" sz="800" b="0" kern="1200" dirty="0">
                          <a:solidFill>
                            <a:schemeClr val="tx1"/>
                          </a:solidFill>
                          <a:latin typeface="+mn-lt"/>
                          <a:ea typeface="+mn-ea"/>
                          <a:cs typeface="Arial" panose="020B0604020202020204" pitchFamily="34" charset="0"/>
                        </a:rPr>
                        <a:t>on whether a project is going to be delivered on Quality or not by the end of project. </a:t>
                      </a:r>
                      <a:r>
                        <a:rPr lang="en-US" sz="800" kern="1200" dirty="0">
                          <a:solidFill>
                            <a:schemeClr val="tx1"/>
                          </a:solidFill>
                          <a:latin typeface="+mn-lt"/>
                          <a:ea typeface="+mn-ea"/>
                          <a:cs typeface="Arial" panose="020B0604020202020204" pitchFamily="34" charset="0"/>
                        </a:rPr>
                        <a:t>The field must be updated when there is a KPI Quality status change </a:t>
                      </a:r>
                      <a:endParaRPr lang="en-US" sz="800" b="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On Quality</a:t>
                      </a:r>
                    </a:p>
                  </a:txBody>
                  <a:tcPr marL="68580" marR="68580" marT="34290" marB="34290"/>
                </a:tc>
                <a:extLst>
                  <a:ext uri="{0D108BD9-81ED-4DB2-BD59-A6C34878D82A}">
                    <a16:rowId xmlns:a16="http://schemas.microsoft.com/office/drawing/2014/main" val="10005"/>
                  </a:ext>
                </a:extLst>
              </a:tr>
              <a:tr h="123855">
                <a:tc vMerge="1">
                  <a:txBody>
                    <a:bodyPr/>
                    <a:lstStyle/>
                    <a:p>
                      <a:endParaRPr lang="en-US"/>
                    </a:p>
                  </a:txBody>
                  <a:tcPr/>
                </a:tc>
                <a:tc vMerge="1">
                  <a:txBody>
                    <a:bodyPr/>
                    <a:lstStyle/>
                    <a:p>
                      <a:endParaRPr lang="en-US"/>
                    </a:p>
                  </a:txBody>
                  <a:tcPr/>
                </a:tc>
                <a:tc>
                  <a:txBody>
                    <a:bodyPr/>
                    <a:lstStyle/>
                    <a:p>
                      <a:pPr marL="171450" indent="-171450">
                        <a:buFont typeface="Arial" panose="020B0604020202020204" pitchFamily="34" charset="0"/>
                        <a:buChar char="•"/>
                      </a:pPr>
                      <a:r>
                        <a:rPr lang="en-US" sz="800" dirty="0">
                          <a:latin typeface="+mn-lt"/>
                        </a:rPr>
                        <a:t>Not on Quality</a:t>
                      </a:r>
                    </a:p>
                  </a:txBody>
                  <a:tcPr marL="68580" marR="68580" marT="34290" marB="34290"/>
                </a:tc>
                <a:extLst>
                  <a:ext uri="{0D108BD9-81ED-4DB2-BD59-A6C34878D82A}">
                    <a16:rowId xmlns:a16="http://schemas.microsoft.com/office/drawing/2014/main" val="10006"/>
                  </a:ext>
                </a:extLst>
              </a:tr>
              <a:tr h="49530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If a program has multiple sub-projects, KPI Quality for this program shall be set to "NA". </a:t>
                      </a:r>
                      <a:r>
                        <a:rPr lang="en-US" sz="800" kern="1200" baseline="0" dirty="0">
                          <a:solidFill>
                            <a:schemeClr val="tx1"/>
                          </a:solidFill>
                          <a:latin typeface="+mn-lt"/>
                          <a:ea typeface="+mn-ea"/>
                          <a:cs typeface="Arial" panose="020B0604020202020204" pitchFamily="34" charset="0"/>
                        </a:rPr>
                        <a:t>If Project is internal &amp; exempted from assessment, then select as “NA.” However,</a:t>
                      </a:r>
                      <a:r>
                        <a:rPr lang="en-US" sz="800" kern="1200" dirty="0">
                          <a:solidFill>
                            <a:schemeClr val="tx1"/>
                          </a:solidFill>
                          <a:latin typeface="+mn-lt"/>
                          <a:ea typeface="+mn-ea"/>
                          <a:cs typeface="Arial" panose="020B0604020202020204" pitchFamily="34" charset="0"/>
                        </a:rPr>
                        <a:t> individual sub-projects shall be set to either "On Quality", “Not on Quality", or "Not Started".</a:t>
                      </a:r>
                    </a:p>
                  </a:txBody>
                  <a:tcPr marL="68580" marR="68580" marT="34290" marB="34290"/>
                </a:tc>
                <a:tc>
                  <a:txBody>
                    <a:bodyPr/>
                    <a:lstStyle/>
                    <a:p>
                      <a:pPr marL="171450" indent="-171450">
                        <a:buFont typeface="Arial" panose="020B0604020202020204" pitchFamily="34" charset="0"/>
                        <a:buChar char="•"/>
                      </a:pPr>
                      <a:r>
                        <a:rPr lang="en-US" sz="800" dirty="0">
                          <a:latin typeface="+mn-lt"/>
                        </a:rPr>
                        <a:t>NA</a:t>
                      </a:r>
                    </a:p>
                  </a:txBody>
                  <a:tcPr marL="68580" marR="68580" marT="34290" marB="34290"/>
                </a:tc>
                <a:extLst>
                  <a:ext uri="{0D108BD9-81ED-4DB2-BD59-A6C34878D82A}">
                    <a16:rowId xmlns:a16="http://schemas.microsoft.com/office/drawing/2014/main" val="10007"/>
                  </a:ext>
                </a:extLst>
              </a:tr>
              <a:tr h="40005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IT </a:t>
                      </a:r>
                      <a:r>
                        <a:rPr lang="en-US" sz="800" b="1" kern="1200" dirty="0">
                          <a:solidFill>
                            <a:schemeClr val="tx1"/>
                          </a:solidFill>
                          <a:latin typeface="+mn-lt"/>
                          <a:ea typeface="+mn-ea"/>
                          <a:cs typeface="Arial" panose="020B0604020202020204" pitchFamily="34" charset="0"/>
                        </a:rPr>
                        <a:t>Project Category</a:t>
                      </a:r>
                    </a:p>
                  </a:txBody>
                  <a:tcPr marL="68580" marR="68580" marT="34290" marB="34290"/>
                </a:tc>
                <a:tc>
                  <a:txBody>
                    <a:bodyPr/>
                    <a:lstStyle/>
                    <a:p>
                      <a:r>
                        <a:rPr lang="en-US" sz="800" kern="1200" dirty="0">
                          <a:solidFill>
                            <a:schemeClr val="tx1"/>
                          </a:solidFill>
                          <a:latin typeface="+mn-lt"/>
                          <a:ea typeface="+mn-ea"/>
                          <a:cs typeface="Arial" panose="020B0604020202020204" pitchFamily="34" charset="0"/>
                        </a:rPr>
                        <a:t>During the Tailoring Guideline Process, determine</a:t>
                      </a:r>
                      <a:r>
                        <a:rPr lang="en-US" sz="800" kern="1200" baseline="0" dirty="0">
                          <a:solidFill>
                            <a:schemeClr val="tx1"/>
                          </a:solidFill>
                          <a:latin typeface="+mn-lt"/>
                          <a:ea typeface="+mn-ea"/>
                          <a:cs typeface="Arial" panose="020B0604020202020204" pitchFamily="34" charset="0"/>
                        </a:rPr>
                        <a:t> if the projects are internal or external.</a:t>
                      </a:r>
                    </a:p>
                    <a:p>
                      <a:r>
                        <a:rPr lang="en-US" sz="800" kern="1200" dirty="0">
                          <a:solidFill>
                            <a:schemeClr val="tx1"/>
                          </a:solidFill>
                          <a:latin typeface="+mn-lt"/>
                          <a:ea typeface="+mn-ea"/>
                          <a:cs typeface="Arial" panose="020B0604020202020204" pitchFamily="34" charset="0"/>
                        </a:rPr>
                        <a:t>If a project is internal, then a quality rating is not needed. Therefore "Quality Rating" field shall be blank</a:t>
                      </a:r>
                    </a:p>
                  </a:txBody>
                  <a:tcPr marL="68580" marR="68580" marT="34290" marB="34290"/>
                </a:tc>
                <a:tc>
                  <a:txBody>
                    <a:bodyPr/>
                    <a:lstStyle/>
                    <a:p>
                      <a:pPr marL="171450" indent="-171450">
                        <a:buFont typeface="Arial" panose="020B0604020202020204" pitchFamily="34" charset="0"/>
                        <a:buChar char="•"/>
                      </a:pPr>
                      <a:r>
                        <a:rPr lang="en-US" sz="800" dirty="0"/>
                        <a:t>Internal</a:t>
                      </a:r>
                    </a:p>
                  </a:txBody>
                  <a:tcPr marL="68580" marR="68580" marT="34290" marB="34290"/>
                </a:tc>
                <a:extLst>
                  <a:ext uri="{0D108BD9-81ED-4DB2-BD59-A6C34878D82A}">
                    <a16:rowId xmlns:a16="http://schemas.microsoft.com/office/drawing/2014/main" val="10008"/>
                  </a:ext>
                </a:extLst>
              </a:tr>
              <a:tr h="40005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latin typeface="+mn-lt"/>
                        <a:ea typeface="+mn-ea"/>
                        <a:cs typeface="Arial" panose="020B0604020202020204" pitchFamily="34" charset="0"/>
                      </a:endParaRPr>
                    </a:p>
                  </a:txBody>
                  <a:tcPr marL="68580" marR="68580" marT="34290" marB="34290"/>
                </a:tc>
                <a:tc>
                  <a:txBody>
                    <a:bodyPr/>
                    <a:lstStyle/>
                    <a:p>
                      <a:pPr marL="0" marR="0" indent="0" algn="l" defTabSz="514337"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latin typeface="+mn-lt"/>
                          <a:ea typeface="+mn-ea"/>
                          <a:cs typeface="Arial" panose="020B0604020202020204" pitchFamily="34" charset="0"/>
                        </a:rPr>
                        <a:t>During the Tailoring Guideline Process, determine</a:t>
                      </a:r>
                      <a:r>
                        <a:rPr lang="en-US" sz="800" kern="1200" baseline="0" dirty="0">
                          <a:solidFill>
                            <a:schemeClr val="tx1"/>
                          </a:solidFill>
                          <a:latin typeface="+mn-lt"/>
                          <a:ea typeface="+mn-ea"/>
                          <a:cs typeface="Arial" panose="020B0604020202020204" pitchFamily="34" charset="0"/>
                        </a:rPr>
                        <a:t> if the projects are internal or external.</a:t>
                      </a:r>
                    </a:p>
                    <a:p>
                      <a:r>
                        <a:rPr lang="en-US" sz="800" kern="1200" dirty="0">
                          <a:solidFill>
                            <a:schemeClr val="tx1"/>
                          </a:solidFill>
                          <a:latin typeface="+mn-lt"/>
                          <a:ea typeface="+mn-ea"/>
                          <a:cs typeface="Arial" panose="020B0604020202020204" pitchFamily="34" charset="0"/>
                        </a:rPr>
                        <a:t>If a project is external, then a quality rating shall be entered before completion of project</a:t>
                      </a:r>
                    </a:p>
                  </a:txBody>
                  <a:tcPr marL="68580" marR="68580" marT="34290" marB="34290"/>
                </a:tc>
                <a:tc>
                  <a:txBody>
                    <a:bodyPr/>
                    <a:lstStyle/>
                    <a:p>
                      <a:pPr marL="171450" indent="-171450">
                        <a:buFont typeface="Arial" panose="020B0604020202020204" pitchFamily="34" charset="0"/>
                        <a:buChar char="•"/>
                      </a:pPr>
                      <a:r>
                        <a:rPr lang="en-US" sz="800" dirty="0"/>
                        <a:t>External</a:t>
                      </a:r>
                    </a:p>
                  </a:txBody>
                  <a:tcPr marL="68580" marR="68580" marT="34290" marB="34290"/>
                </a:tc>
                <a:extLst>
                  <a:ext uri="{0D108BD9-81ED-4DB2-BD59-A6C34878D82A}">
                    <a16:rowId xmlns:a16="http://schemas.microsoft.com/office/drawing/2014/main" val="10009"/>
                  </a:ext>
                </a:extLst>
              </a:tr>
              <a:tr h="28575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IT Quality Rating</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dirty="0">
                          <a:solidFill>
                            <a:schemeClr val="tx1"/>
                          </a:solidFill>
                          <a:latin typeface="+mn-lt"/>
                          <a:cs typeface="Arial" panose="020B0604020202020204" pitchFamily="34" charset="0"/>
                        </a:rPr>
                        <a:t>If the Project is internal, then a quality rating is not required</a:t>
                      </a:r>
                    </a:p>
                  </a:txBody>
                  <a:tcPr marL="68580" marR="68580" marT="34290" marB="34290"/>
                </a:tc>
                <a:tc>
                  <a:txBody>
                    <a:bodyPr/>
                    <a:lstStyle/>
                    <a:p>
                      <a:pPr marL="171450" indent="-171450">
                        <a:buFont typeface="Arial" panose="020B0604020202020204" pitchFamily="34" charset="0"/>
                        <a:buChar char="•"/>
                      </a:pPr>
                      <a:r>
                        <a:rPr lang="en-US" sz="800" dirty="0"/>
                        <a:t>NA</a:t>
                      </a:r>
                    </a:p>
                  </a:txBody>
                  <a:tcPr marL="68580" marR="68580" marT="34290" marB="34290"/>
                </a:tc>
                <a:extLst>
                  <a:ext uri="{0D108BD9-81ED-4DB2-BD59-A6C34878D82A}">
                    <a16:rowId xmlns:a16="http://schemas.microsoft.com/office/drawing/2014/main" val="10010"/>
                  </a:ext>
                </a:extLst>
              </a:tr>
              <a:tr h="400050">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dirty="0">
                          <a:solidFill>
                            <a:schemeClr val="tx1"/>
                          </a:solidFill>
                          <a:latin typeface="+mn-lt"/>
                          <a:cs typeface="Arial" panose="020B0604020202020204" pitchFamily="34" charset="0"/>
                        </a:rPr>
                        <a:t>If the Project is external, then a quality rating is to be entered post quality survey assessment.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solidFill>
                          <a:schemeClr val="tx1"/>
                        </a:solidFill>
                        <a:latin typeface="+mn-lt"/>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t>Enter the Quality Rating</a:t>
                      </a:r>
                    </a:p>
                  </a:txBody>
                  <a:tcPr marL="68580" marR="68580" marT="34290" marB="3429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075815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12</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393192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863739"/>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KPI Details</a:t>
            </a:r>
          </a:p>
        </p:txBody>
      </p:sp>
      <p:graphicFrame>
        <p:nvGraphicFramePr>
          <p:cNvPr id="6" name="Table 5"/>
          <p:cNvGraphicFramePr>
            <a:graphicFrameLocks noGrp="1"/>
          </p:cNvGraphicFramePr>
          <p:nvPr>
            <p:extLst>
              <p:ext uri="{D42A27DB-BD31-4B8C-83A1-F6EECF244321}">
                <p14:modId xmlns:p14="http://schemas.microsoft.com/office/powerpoint/2010/main" val="4189402460"/>
              </p:ext>
            </p:extLst>
          </p:nvPr>
        </p:nvGraphicFramePr>
        <p:xfrm>
          <a:off x="173180" y="1139160"/>
          <a:ext cx="6456220" cy="2430780"/>
        </p:xfrm>
        <a:graphic>
          <a:graphicData uri="http://schemas.openxmlformats.org/drawingml/2006/table">
            <a:tbl>
              <a:tblPr firstRow="1" bandRow="1">
                <a:tableStyleId>{21E4AEA4-8DFA-4A89-87EB-49C32662AFE0}</a:tableStyleId>
              </a:tblPr>
              <a:tblGrid>
                <a:gridCol w="1046020">
                  <a:extLst>
                    <a:ext uri="{9D8B030D-6E8A-4147-A177-3AD203B41FA5}">
                      <a16:colId xmlns:a16="http://schemas.microsoft.com/office/drawing/2014/main" val="3639261432"/>
                    </a:ext>
                  </a:extLst>
                </a:gridCol>
                <a:gridCol w="3276600">
                  <a:extLst>
                    <a:ext uri="{9D8B030D-6E8A-4147-A177-3AD203B41FA5}">
                      <a16:colId xmlns:a16="http://schemas.microsoft.com/office/drawing/2014/main" val="2268018190"/>
                    </a:ext>
                  </a:extLst>
                </a:gridCol>
                <a:gridCol w="21336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800" b="1" kern="1200" dirty="0">
                        <a:solidFill>
                          <a:schemeClr val="accent2"/>
                        </a:solidFill>
                        <a:latin typeface="+mn-lt"/>
                        <a:ea typeface="+mn-ea"/>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28959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Customer Rater</a:t>
                      </a:r>
                    </a:p>
                  </a:txBody>
                  <a:tcPr marL="68580" marR="68580" marT="34290" marB="34290"/>
                </a:tc>
                <a:tc>
                  <a:txBody>
                    <a:bodyPr/>
                    <a:lstStyle/>
                    <a:p>
                      <a:r>
                        <a:rPr lang="en-US" sz="800" kern="1200" dirty="0">
                          <a:solidFill>
                            <a:schemeClr val="tx1"/>
                          </a:solidFill>
                          <a:latin typeface="+mn-lt"/>
                          <a:ea typeface="+mn-ea"/>
                          <a:cs typeface="Arial" panose="020B0604020202020204" pitchFamily="34" charset="0"/>
                        </a:rPr>
                        <a:t>If the project is an IT internal Project  and has no quality assessment then there should not be a customer rater, update as “NA”</a:t>
                      </a:r>
                    </a:p>
                  </a:txBody>
                  <a:tcPr marL="68580" marR="68580" marT="34290" marB="34290"/>
                </a:tc>
                <a:tc>
                  <a:txBody>
                    <a:bodyPr/>
                    <a:lstStyle/>
                    <a:p>
                      <a:pPr marL="171450" indent="-171450">
                        <a:buFont typeface="Arial" panose="020B0604020202020204" pitchFamily="34" charset="0"/>
                        <a:buChar char="•"/>
                      </a:pPr>
                      <a:r>
                        <a:rPr lang="en-US" sz="800" dirty="0"/>
                        <a:t>NA</a:t>
                      </a:r>
                    </a:p>
                  </a:txBody>
                  <a:tcPr marL="68580" marR="68580" marT="34290" marB="34290"/>
                </a:tc>
                <a:extLst>
                  <a:ext uri="{0D108BD9-81ED-4DB2-BD59-A6C34878D82A}">
                    <a16:rowId xmlns:a16="http://schemas.microsoft.com/office/drawing/2014/main" val="10002"/>
                  </a:ext>
                </a:extLst>
              </a:tr>
              <a:tr h="347980">
                <a:tc vMerge="1">
                  <a:txBody>
                    <a:bodyPr/>
                    <a:lstStyle/>
                    <a:p>
                      <a:endParaRPr lang="en-US"/>
                    </a:p>
                  </a:txBody>
                  <a:tcPr/>
                </a:tc>
                <a:tc>
                  <a:txBody>
                    <a:bodyPr/>
                    <a:lstStyle/>
                    <a:p>
                      <a:r>
                        <a:rPr lang="en-US" sz="800" kern="1200" dirty="0">
                          <a:solidFill>
                            <a:schemeClr val="tx1"/>
                          </a:solidFill>
                          <a:latin typeface="+mn-lt"/>
                          <a:ea typeface="+mn-ea"/>
                          <a:cs typeface="Arial" panose="020B0604020202020204" pitchFamily="34" charset="0"/>
                        </a:rPr>
                        <a:t>If the project is external and has quality assessment,</a:t>
                      </a:r>
                      <a:r>
                        <a:rPr lang="en-US" sz="800" kern="1200" baseline="0" dirty="0">
                          <a:solidFill>
                            <a:schemeClr val="tx1"/>
                          </a:solidFill>
                          <a:latin typeface="+mn-lt"/>
                          <a:ea typeface="+mn-ea"/>
                          <a:cs typeface="Arial" panose="020B0604020202020204" pitchFamily="34" charset="0"/>
                        </a:rPr>
                        <a:t> </a:t>
                      </a:r>
                      <a:r>
                        <a:rPr lang="en-US" sz="800" kern="1200" dirty="0">
                          <a:solidFill>
                            <a:schemeClr val="tx1"/>
                          </a:solidFill>
                          <a:latin typeface="+mn-lt"/>
                          <a:ea typeface="+mn-ea"/>
                          <a:cs typeface="Arial" panose="020B0604020202020204" pitchFamily="34" charset="0"/>
                        </a:rPr>
                        <a:t>which means the rater is someone outside of Ameren IT, provide</a:t>
                      </a:r>
                      <a:r>
                        <a:rPr lang="en-US" sz="800" kern="1200" baseline="0" dirty="0">
                          <a:solidFill>
                            <a:schemeClr val="tx1"/>
                          </a:solidFill>
                          <a:latin typeface="+mn-lt"/>
                          <a:ea typeface="+mn-ea"/>
                          <a:cs typeface="Arial" panose="020B0604020202020204" pitchFamily="34" charset="0"/>
                        </a:rPr>
                        <a:t> the names of all external resources involved in providing the Quality Rating.</a:t>
                      </a:r>
                      <a:endParaRPr lang="en-US" sz="800" kern="1200" dirty="0">
                        <a:solidFill>
                          <a:schemeClr val="tx1"/>
                        </a:solidFill>
                        <a:latin typeface="+mn-lt"/>
                        <a:ea typeface="+mn-ea"/>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t>&lt;Name or Names of the Customer Rater&gt;</a:t>
                      </a:r>
                    </a:p>
                  </a:txBody>
                  <a:tcPr marL="68580" marR="68580" marT="34290" marB="34290"/>
                </a:tc>
                <a:extLst>
                  <a:ext uri="{0D108BD9-81ED-4DB2-BD59-A6C34878D82A}">
                    <a16:rowId xmlns:a16="http://schemas.microsoft.com/office/drawing/2014/main" val="10003"/>
                  </a:ext>
                </a:extLst>
              </a:tr>
              <a:tr h="182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Quality Goals</a:t>
                      </a:r>
                    </a:p>
                  </a:txBody>
                  <a:tcPr marL="68580" marR="68580" marT="34290" marB="34290"/>
                </a:tc>
                <a:tc gridSpan="2">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dirty="0">
                          <a:solidFill>
                            <a:schemeClr val="tx1"/>
                          </a:solidFill>
                          <a:latin typeface="+mn-lt"/>
                          <a:cs typeface="Arial" panose="020B0604020202020204" pitchFamily="34" charset="0"/>
                        </a:rPr>
                        <a:t>Update</a:t>
                      </a:r>
                      <a:r>
                        <a:rPr lang="en-US" sz="800" baseline="0" dirty="0">
                          <a:solidFill>
                            <a:schemeClr val="tx1"/>
                          </a:solidFill>
                          <a:latin typeface="+mn-lt"/>
                          <a:cs typeface="Arial" panose="020B0604020202020204" pitchFamily="34" charset="0"/>
                        </a:rPr>
                        <a:t> field by entering Quality objectives/goals from Project Charter</a:t>
                      </a:r>
                      <a:endParaRPr lang="en-US" sz="800" dirty="0">
                        <a:solidFill>
                          <a:schemeClr val="tx1"/>
                        </a:solidFill>
                        <a:latin typeface="+mn-lt"/>
                        <a:cs typeface="Arial" panose="020B0604020202020204" pitchFamily="34" charset="0"/>
                      </a:endParaRPr>
                    </a:p>
                  </a:txBody>
                  <a:tcPr marL="68580" marR="68580" marT="34290" marB="34290"/>
                </a:tc>
                <a:tc hMerge="1">
                  <a:txBody>
                    <a:bodyPr/>
                    <a:lstStyle/>
                    <a:p>
                      <a:endParaRPr lang="en-US" dirty="0"/>
                    </a:p>
                  </a:txBody>
                  <a:tcPr marL="68580" marR="68580" marT="34290" marB="34290"/>
                </a:tc>
                <a:extLst>
                  <a:ext uri="{0D108BD9-81ED-4DB2-BD59-A6C34878D82A}">
                    <a16:rowId xmlns:a16="http://schemas.microsoft.com/office/drawing/2014/main" val="2410909362"/>
                  </a:ext>
                </a:extLst>
              </a:tr>
              <a:tr h="182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Quality</a:t>
                      </a:r>
                      <a:r>
                        <a:rPr lang="en-US" sz="800" b="1" baseline="0" dirty="0">
                          <a:solidFill>
                            <a:schemeClr val="tx1"/>
                          </a:solidFill>
                          <a:latin typeface="+mn-lt"/>
                          <a:cs typeface="Arial" panose="020B0604020202020204" pitchFamily="34" charset="0"/>
                        </a:rPr>
                        <a:t> Survey Results</a:t>
                      </a:r>
                      <a:endParaRPr lang="en-US" sz="800" b="1" dirty="0">
                        <a:solidFill>
                          <a:schemeClr val="tx1"/>
                        </a:solidFill>
                        <a:latin typeface="+mn-lt"/>
                        <a:cs typeface="Arial" panose="020B0604020202020204" pitchFamily="34" charset="0"/>
                      </a:endParaRPr>
                    </a:p>
                  </a:txBody>
                  <a:tcPr marL="68580" marR="68580" marT="34290" marB="34290"/>
                </a:tc>
                <a:tc gridSpan="2">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baseline="0" dirty="0">
                          <a:solidFill>
                            <a:schemeClr val="tx1"/>
                          </a:solidFill>
                          <a:latin typeface="+mn-lt"/>
                          <a:cs typeface="Arial" panose="020B0604020202020204" pitchFamily="34" charset="0"/>
                        </a:rPr>
                        <a:t>Provide link to all Quality Survey results.</a:t>
                      </a:r>
                      <a:endParaRPr lang="en-US" sz="800" dirty="0">
                        <a:solidFill>
                          <a:schemeClr val="tx1"/>
                        </a:solidFill>
                        <a:latin typeface="+mn-lt"/>
                        <a:cs typeface="Arial" panose="020B0604020202020204" pitchFamily="34" charset="0"/>
                      </a:endParaRPr>
                    </a:p>
                  </a:txBody>
                  <a:tcPr marL="68580" marR="68580" marT="34290" marB="34290"/>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dirty="0">
                        <a:solidFill>
                          <a:schemeClr val="tx1"/>
                        </a:solidFill>
                        <a:latin typeface="+mn-lt"/>
                        <a:cs typeface="Arial" panose="020B0604020202020204" pitchFamily="34" charset="0"/>
                      </a:endParaRPr>
                    </a:p>
                  </a:txBody>
                  <a:tcPr marL="68580" marR="68580" marT="34290" marB="34290"/>
                </a:tc>
                <a:extLst>
                  <a:ext uri="{0D108BD9-81ED-4DB2-BD59-A6C34878D82A}">
                    <a16:rowId xmlns:a16="http://schemas.microsoft.com/office/drawing/2014/main" val="10005"/>
                  </a:ext>
                </a:extLst>
              </a:tr>
              <a:tr h="1828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Reason if KPI is not Met</a:t>
                      </a:r>
                    </a:p>
                  </a:txBody>
                  <a:tcPr marL="68580" marR="68580" marT="34290" marB="34290"/>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latin typeface="+mn-lt"/>
                          <a:ea typeface="+mn-ea"/>
                          <a:cs typeface="Arial" panose="020B0604020202020204" pitchFamily="34" charset="0"/>
                        </a:rPr>
                        <a:t>If the Project has any of the KPI indicators  (Schedule, Cost , Quality) as “not met”, then in these scenarios the PM needs to update reason for miss.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latin typeface="+mn-lt"/>
                        <a:ea typeface="+mn-ea"/>
                        <a:cs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tx1"/>
                          </a:solidFill>
                          <a:latin typeface="+mn-lt"/>
                          <a:ea typeface="+mn-ea"/>
                          <a:cs typeface="Arial" panose="020B0604020202020204" pitchFamily="34" charset="0"/>
                        </a:rPr>
                        <a:t>Rules to follow while updating the field: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tx1"/>
                          </a:solidFill>
                          <a:latin typeface="+mn-lt"/>
                          <a:ea typeface="+mn-ea"/>
                          <a:cs typeface="Arial" panose="020B0604020202020204" pitchFamily="34" charset="0"/>
                        </a:rPr>
                        <a:t>Specify which KPI indicator that was not met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tx1"/>
                          </a:solidFill>
                          <a:latin typeface="+mn-lt"/>
                          <a:ea typeface="+mn-ea"/>
                          <a:cs typeface="Arial" panose="020B0604020202020204" pitchFamily="34" charset="0"/>
                        </a:rPr>
                        <a:t>Specify reasons for the miss</a:t>
                      </a:r>
                    </a:p>
                  </a:txBody>
                  <a:tcPr marL="68580" marR="68580" marT="34290" marB="34290"/>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800" kern="1200" baseline="0" dirty="0">
                        <a:solidFill>
                          <a:schemeClr val="tx1"/>
                        </a:solidFill>
                        <a:latin typeface="+mn-lt"/>
                        <a:ea typeface="+mn-ea"/>
                        <a:cs typeface="Arial" panose="020B0604020202020204" pitchFamily="34" charset="0"/>
                      </a:endParaRPr>
                    </a:p>
                  </a:txBody>
                  <a:tcPr marL="68580" marR="68580" marT="34290" marB="3429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420310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0"/>
          </p:nvPr>
        </p:nvSpPr>
        <p:spPr/>
        <p:txBody>
          <a:bodyPr/>
          <a:lstStyle/>
          <a:p>
            <a:r>
              <a:rPr lang="en-US" dirty="0"/>
              <a:t>THANK YOU</a:t>
            </a:r>
          </a:p>
        </p:txBody>
      </p:sp>
      <p:sp>
        <p:nvSpPr>
          <p:cNvPr id="2" name="Slide Number Placeholder 1"/>
          <p:cNvSpPr>
            <a:spLocks noGrp="1"/>
          </p:cNvSpPr>
          <p:nvPr>
            <p:ph type="sldNum" sz="quarter" idx="4294967295"/>
          </p:nvPr>
        </p:nvSpPr>
        <p:spPr>
          <a:xfrm>
            <a:off x="0" y="4800600"/>
            <a:ext cx="342900" cy="342900"/>
          </a:xfrm>
        </p:spPr>
        <p:txBody>
          <a:bodyPr/>
          <a:lstStyle/>
          <a:p>
            <a:fld id="{050977DB-C199-4239-9DBC-7EB61C6B3E59}" type="slidenum">
              <a:rPr lang="en-US" smtClean="0"/>
              <a:pPr/>
              <a:t>13</a:t>
            </a:fld>
            <a:endParaRPr lang="en-US" dirty="0"/>
          </a:p>
        </p:txBody>
      </p:sp>
    </p:spTree>
    <p:extLst>
      <p:ext uri="{BB962C8B-B14F-4D97-AF65-F5344CB8AC3E}">
        <p14:creationId xmlns:p14="http://schemas.microsoft.com/office/powerpoint/2010/main" val="154376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89913" y="815736"/>
            <a:ext cx="6310887" cy="769441"/>
          </a:xfrm>
          <a:prstGeom prst="rect">
            <a:avLst/>
          </a:prstGeom>
          <a:noFill/>
        </p:spPr>
        <p:txBody>
          <a:bodyPr wrap="square" rtlCol="0">
            <a:spAutoFit/>
          </a:bodyPr>
          <a:lstStyle/>
          <a:p>
            <a:pPr defTabSz="685800"/>
            <a:r>
              <a:rPr lang="en-GB" sz="1100" kern="0" dirty="0">
                <a:solidFill>
                  <a:sysClr val="windowText" lastClr="000000"/>
                </a:solidFill>
                <a:ea typeface="Times New Roman" panose="02020603050405020304" pitchFamily="18" charset="0"/>
                <a:cs typeface="Arial" panose="020B0604020202020204" pitchFamily="34" charset="0"/>
              </a:rPr>
              <a:t>The</a:t>
            </a:r>
            <a:r>
              <a:rPr lang="en-GB" sz="1100" b="1" kern="0" dirty="0">
                <a:solidFill>
                  <a:sysClr val="windowText" lastClr="000000"/>
                </a:solidFill>
                <a:ea typeface="Times New Roman" panose="02020603050405020304" pitchFamily="18" charset="0"/>
                <a:cs typeface="Arial" panose="020B0604020202020204" pitchFamily="34" charset="0"/>
              </a:rPr>
              <a:t> Project Status Form </a:t>
            </a:r>
            <a:r>
              <a:rPr lang="en-US" sz="1100" kern="0" dirty="0">
                <a:solidFill>
                  <a:sysClr val="windowText" lastClr="000000"/>
                </a:solidFill>
                <a:cs typeface="Arial" panose="020B0604020202020204" pitchFamily="34" charset="0"/>
              </a:rPr>
              <a:t>is an important way to keep the leadership up to date with the overall </a:t>
            </a:r>
            <a:r>
              <a:rPr lang="en-US" sz="1100" b="1" kern="0" dirty="0">
                <a:solidFill>
                  <a:sysClr val="windowText" lastClr="000000"/>
                </a:solidFill>
                <a:cs typeface="Arial" panose="020B0604020202020204" pitchFamily="34" charset="0"/>
              </a:rPr>
              <a:t>status</a:t>
            </a:r>
            <a:r>
              <a:rPr lang="en-US" sz="1100" kern="0" dirty="0">
                <a:solidFill>
                  <a:sysClr val="windowText" lastClr="000000"/>
                </a:solidFill>
                <a:cs typeface="Arial" panose="020B0604020202020204" pitchFamily="34" charset="0"/>
              </a:rPr>
              <a:t> of a project. This will allow you to stay in close communication with management and exchange information about the current </a:t>
            </a:r>
            <a:r>
              <a:rPr lang="en-US" sz="1100" b="1" kern="0" dirty="0">
                <a:solidFill>
                  <a:sysClr val="windowText" lastClr="000000"/>
                </a:solidFill>
                <a:cs typeface="Arial" panose="020B0604020202020204" pitchFamily="34" charset="0"/>
              </a:rPr>
              <a:t>status</a:t>
            </a:r>
            <a:r>
              <a:rPr lang="en-US" sz="1100" kern="0" dirty="0">
                <a:solidFill>
                  <a:sysClr val="windowText" lastClr="000000"/>
                </a:solidFill>
                <a:cs typeface="Arial" panose="020B0604020202020204" pitchFamily="34" charset="0"/>
              </a:rPr>
              <a:t> of a project, including the progress against agreed upon Milestones, Cost , and Plans for the upcoming week. </a:t>
            </a:r>
            <a:r>
              <a:rPr lang="en-US" sz="1100" kern="0" dirty="0">
                <a:solidFill>
                  <a:sysClr val="windowText" lastClr="000000"/>
                </a:solidFill>
                <a:cs typeface="Arial" panose="020B0604020202020204" pitchFamily="34" charset="0"/>
                <a:hlinkClick r:id="rId2"/>
              </a:rPr>
              <a:t>Link to Form</a:t>
            </a:r>
            <a:endParaRPr lang="en-US" sz="1100" kern="0" dirty="0">
              <a:solidFill>
                <a:srgbClr val="FF0000"/>
              </a:solidFill>
              <a:ea typeface="Times New Roman" panose="02020603050405020304" pitchFamily="18" charset="0"/>
              <a:cs typeface="Arial" panose="020B0604020202020204" pitchFamily="34" charset="0"/>
            </a:endParaRPr>
          </a:p>
        </p:txBody>
      </p:sp>
      <p:sp>
        <p:nvSpPr>
          <p:cNvPr id="26" name="Rectangle 25"/>
          <p:cNvSpPr/>
          <p:nvPr/>
        </p:nvSpPr>
        <p:spPr>
          <a:xfrm>
            <a:off x="73795" y="1687830"/>
            <a:ext cx="6591300" cy="309372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2904503165"/>
              </p:ext>
            </p:extLst>
          </p:nvPr>
        </p:nvGraphicFramePr>
        <p:xfrm>
          <a:off x="96164" y="1901190"/>
          <a:ext cx="6474816" cy="2842260"/>
        </p:xfrm>
        <a:graphic>
          <a:graphicData uri="http://schemas.openxmlformats.org/drawingml/2006/table">
            <a:tbl>
              <a:tblPr firstRow="1" bandRow="1">
                <a:tableStyleId>{21E4AEA4-8DFA-4A89-87EB-49C32662AFE0}</a:tableStyleId>
              </a:tblPr>
              <a:tblGrid>
                <a:gridCol w="1046836">
                  <a:extLst>
                    <a:ext uri="{9D8B030D-6E8A-4147-A177-3AD203B41FA5}">
                      <a16:colId xmlns:a16="http://schemas.microsoft.com/office/drawing/2014/main" val="3639261432"/>
                    </a:ext>
                  </a:extLst>
                </a:gridCol>
                <a:gridCol w="3352800">
                  <a:extLst>
                    <a:ext uri="{9D8B030D-6E8A-4147-A177-3AD203B41FA5}">
                      <a16:colId xmlns:a16="http://schemas.microsoft.com/office/drawing/2014/main" val="20001"/>
                    </a:ext>
                  </a:extLst>
                </a:gridCol>
                <a:gridCol w="2075180">
                  <a:extLst>
                    <a:ext uri="{9D8B030D-6E8A-4147-A177-3AD203B41FA5}">
                      <a16:colId xmlns:a16="http://schemas.microsoft.com/office/drawing/2014/main" val="20002"/>
                    </a:ext>
                  </a:extLst>
                </a:gridCol>
              </a:tblGrid>
              <a:tr h="187935">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 Options to select</a:t>
                      </a:r>
                    </a:p>
                  </a:txBody>
                  <a:tcPr marL="68580" marR="68580" marT="34290" marB="34290" anchor="ctr"/>
                </a:tc>
                <a:extLst>
                  <a:ext uri="{0D108BD9-81ED-4DB2-BD59-A6C34878D82A}">
                    <a16:rowId xmlns:a16="http://schemas.microsoft.com/office/drawing/2014/main" val="3106703329"/>
                  </a:ext>
                </a:extLst>
              </a:tr>
              <a:tr h="187935">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11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131064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rPr>
                        <a:t>Short Status Description</a:t>
                      </a:r>
                      <a:endParaRPr lang="en-US" sz="800" b="1" dirty="0">
                        <a:latin typeface="+mn-lt"/>
                        <a:cs typeface="Arial" panose="020B0604020202020204" pitchFamily="34" charset="0"/>
                      </a:endParaRPr>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dirty="0">
                          <a:solidFill>
                            <a:schemeClr val="dk1"/>
                          </a:solidFill>
                          <a:latin typeface="+mn-lt"/>
                          <a:ea typeface="+mn-ea"/>
                          <a:cs typeface="+mn-cs"/>
                        </a:rPr>
                        <a:t>Update field by providing short current status of the project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dirty="0">
                          <a:solidFill>
                            <a:schemeClr val="dk1"/>
                          </a:solidFill>
                          <a:latin typeface="+mn-lt"/>
                          <a:ea typeface="+mn-ea"/>
                          <a:cs typeface="+mn-cs"/>
                        </a:rPr>
                        <a:t>Rules to follow while updating the field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dk1"/>
                          </a:solidFill>
                          <a:latin typeface="+mn-lt"/>
                          <a:ea typeface="+mn-ea"/>
                          <a:cs typeface="+mn-cs"/>
                        </a:rPr>
                        <a:t>Begin status with status report date as "mm/ dd”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dk1"/>
                          </a:solidFill>
                          <a:latin typeface="+mn-lt"/>
                          <a:ea typeface="+mn-ea"/>
                          <a:cs typeface="+mn-cs"/>
                        </a:rPr>
                        <a:t>Professionally written, clear and concise, free of grammatical errors. Avoid Long narratives.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dk1"/>
                          </a:solidFill>
                          <a:latin typeface="+mn-lt"/>
                          <a:ea typeface="+mn-ea"/>
                          <a:cs typeface="+mn-cs"/>
                        </a:rPr>
                        <a:t>This section of the report should measure team productivity, comparing actual progress made over the past week to what was estimated in the previous status report. Teams should be praised for notable achievements, and attention should be called to incomplete items.</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1" kern="1200" dirty="0">
                          <a:solidFill>
                            <a:schemeClr val="dk1"/>
                          </a:solidFill>
                          <a:latin typeface="+mn-lt"/>
                          <a:ea typeface="+mn-ea"/>
                          <a:cs typeface="+mn-cs"/>
                        </a:rPr>
                        <a:t>Do not include Reason for Red/Yellow in Short Current Status</a:t>
                      </a:r>
                    </a:p>
                  </a:txBody>
                  <a:tcPr marL="68580" marR="68580" marT="34290" marB="34290"/>
                </a:tc>
                <a:tc>
                  <a:txBody>
                    <a:bodyPr/>
                    <a:lstStyle/>
                    <a:p>
                      <a:r>
                        <a:rPr lang="en-US" sz="800" kern="1200" dirty="0">
                          <a:solidFill>
                            <a:schemeClr val="dk1"/>
                          </a:solidFill>
                          <a:latin typeface="+mn-lt"/>
                          <a:ea typeface="+mn-ea"/>
                          <a:cs typeface="+mn-cs"/>
                        </a:rPr>
                        <a:t>07/14 – Created high level Project Plan and drafted estimates for cost and schedule.</a:t>
                      </a:r>
                    </a:p>
                    <a:p>
                      <a:endParaRPr lang="en-US" sz="800" kern="1200" dirty="0">
                        <a:solidFill>
                          <a:schemeClr val="dk1"/>
                        </a:solidFill>
                        <a:latin typeface="+mn-lt"/>
                        <a:ea typeface="+mn-ea"/>
                        <a:cs typeface="+mn-cs"/>
                      </a:endParaRPr>
                    </a:p>
                    <a:p>
                      <a:r>
                        <a:rPr lang="en-US" sz="800" kern="1200" dirty="0">
                          <a:solidFill>
                            <a:schemeClr val="dk1"/>
                          </a:solidFill>
                          <a:latin typeface="+mn-lt"/>
                          <a:ea typeface="+mn-ea"/>
                          <a:cs typeface="+mn-cs"/>
                        </a:rPr>
                        <a:t>Up Next – PAC presentation on</a:t>
                      </a:r>
                      <a:r>
                        <a:rPr lang="en-US" sz="800" kern="1200" baseline="0" dirty="0">
                          <a:solidFill>
                            <a:schemeClr val="dk1"/>
                          </a:solidFill>
                          <a:latin typeface="+mn-lt"/>
                          <a:ea typeface="+mn-ea"/>
                          <a:cs typeface="+mn-cs"/>
                        </a:rPr>
                        <a:t> 2/2/2018  and secure approval </a:t>
                      </a:r>
                      <a:endParaRPr lang="en-US" sz="800" kern="1200" dirty="0">
                        <a:solidFill>
                          <a:schemeClr val="dk1"/>
                        </a:solidFill>
                        <a:latin typeface="+mn-lt"/>
                        <a:ea typeface="+mn-ea"/>
                        <a:cs typeface="+mn-cs"/>
                      </a:endParaRPr>
                    </a:p>
                  </a:txBody>
                  <a:tcPr marL="68580" marR="68580" marT="34290" marB="34290"/>
                </a:tc>
                <a:extLst>
                  <a:ext uri="{0D108BD9-81ED-4DB2-BD59-A6C34878D82A}">
                    <a16:rowId xmlns:a16="http://schemas.microsoft.com/office/drawing/2014/main" val="3946339332"/>
                  </a:ext>
                </a:extLst>
              </a:tr>
              <a:tr h="44958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rPr>
                        <a:t>Weekly Accomplishments</a:t>
                      </a:r>
                      <a:endParaRPr lang="en-US" sz="800" b="1" dirty="0">
                        <a:solidFill>
                          <a:schemeClr val="tx1"/>
                        </a:solidFill>
                        <a:latin typeface="+mn-lt"/>
                        <a:cs typeface="Arial" panose="020B0604020202020204" pitchFamily="34" charset="0"/>
                      </a:endParaRP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solidFill>
                          <a:latin typeface="+mn-lt"/>
                          <a:cs typeface="Arial" panose="020B0604020202020204" pitchFamily="34" charset="0"/>
                        </a:rPr>
                        <a:t>Update field by entering </a:t>
                      </a:r>
                      <a:r>
                        <a:rPr lang="en-US" sz="800" baseline="0" dirty="0">
                          <a:solidFill>
                            <a:schemeClr val="tx1"/>
                          </a:solidFill>
                          <a:latin typeface="+mn-lt"/>
                          <a:cs typeface="Arial" panose="020B0604020202020204" pitchFamily="34" charset="0"/>
                        </a:rPr>
                        <a:t>at least 3 weekly accomplishments</a:t>
                      </a:r>
                    </a:p>
                  </a:txBody>
                  <a:tcPr marL="68580" marR="68580" marT="34290" marB="34290"/>
                </a:tc>
                <a:tc>
                  <a:txBody>
                    <a:bodyPr/>
                    <a:lstStyle/>
                    <a:p>
                      <a:pPr marL="171450" indent="-171450">
                        <a:buFont typeface="Arial" panose="020B0604020202020204" pitchFamily="34" charset="0"/>
                        <a:buChar char="•"/>
                      </a:pPr>
                      <a:r>
                        <a:rPr lang="en-US" sz="800" kern="1200" baseline="0" dirty="0">
                          <a:solidFill>
                            <a:schemeClr val="tx1"/>
                          </a:solidFill>
                          <a:latin typeface="+mn-lt"/>
                          <a:ea typeface="+mn-ea"/>
                          <a:cs typeface="Arial" panose="020B0604020202020204" pitchFamily="34" charset="0"/>
                        </a:rPr>
                        <a:t>Received sign off on Business Case</a:t>
                      </a:r>
                    </a:p>
                    <a:p>
                      <a:pPr marL="171450" indent="-171450">
                        <a:buFont typeface="Arial" panose="020B0604020202020204" pitchFamily="34" charset="0"/>
                        <a:buChar char="•"/>
                      </a:pPr>
                      <a:r>
                        <a:rPr lang="en-US" sz="800" kern="1200" baseline="0" dirty="0">
                          <a:solidFill>
                            <a:schemeClr val="tx1"/>
                          </a:solidFill>
                          <a:latin typeface="+mn-lt"/>
                          <a:ea typeface="+mn-ea"/>
                          <a:cs typeface="Arial" panose="020B0604020202020204" pitchFamily="34" charset="0"/>
                        </a:rPr>
                        <a:t>Completed Preliminary scope analysis  </a:t>
                      </a:r>
                    </a:p>
                    <a:p>
                      <a:pPr marL="171450" indent="-171450">
                        <a:buFont typeface="Arial" panose="020B0604020202020204" pitchFamily="34" charset="0"/>
                        <a:buChar char="•"/>
                      </a:pPr>
                      <a:r>
                        <a:rPr lang="en-US" sz="800" kern="1200" baseline="0" dirty="0">
                          <a:solidFill>
                            <a:schemeClr val="tx1"/>
                          </a:solidFill>
                          <a:latin typeface="+mn-lt"/>
                          <a:ea typeface="+mn-ea"/>
                          <a:cs typeface="Arial" panose="020B0604020202020204" pitchFamily="34" charset="0"/>
                        </a:rPr>
                        <a:t>Established Project Communication</a:t>
                      </a:r>
                    </a:p>
                  </a:txBody>
                  <a:tcPr marL="68580" marR="68580" marT="34290" marB="34290"/>
                </a:tc>
                <a:extLst>
                  <a:ext uri="{0D108BD9-81ED-4DB2-BD59-A6C34878D82A}">
                    <a16:rowId xmlns:a16="http://schemas.microsoft.com/office/drawing/2014/main" val="3576492197"/>
                  </a:ext>
                </a:extLst>
              </a:tr>
              <a:tr h="44196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Next Significant Activities</a:t>
                      </a:r>
                      <a:endParaRPr lang="en-US" sz="800" b="1" dirty="0">
                        <a:latin typeface="+mn-lt"/>
                        <a:cs typeface="Arial" panose="020B0604020202020204" pitchFamily="34" charset="0"/>
                      </a:endParaRPr>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Free Text: Update field by entering </a:t>
                      </a:r>
                      <a:r>
                        <a:rPr lang="en-US" sz="800" b="1" u="none" kern="1200" baseline="0" dirty="0">
                          <a:solidFill>
                            <a:schemeClr val="dk1"/>
                          </a:solidFill>
                          <a:latin typeface="+mn-lt"/>
                          <a:ea typeface="+mn-ea"/>
                          <a:cs typeface="+mn-cs"/>
                        </a:rPr>
                        <a:t>no more than 3 k</a:t>
                      </a:r>
                      <a:r>
                        <a:rPr lang="en-US" sz="800" b="1" kern="1200" baseline="0" dirty="0">
                          <a:solidFill>
                            <a:schemeClr val="dk1"/>
                          </a:solidFill>
                          <a:latin typeface="+mn-lt"/>
                          <a:ea typeface="+mn-ea"/>
                          <a:cs typeface="+mn-cs"/>
                        </a:rPr>
                        <a:t>ey activities  </a:t>
                      </a:r>
                      <a:r>
                        <a:rPr lang="en-US" sz="800" kern="1200" baseline="0" dirty="0">
                          <a:solidFill>
                            <a:schemeClr val="dk1"/>
                          </a:solidFill>
                          <a:latin typeface="+mn-lt"/>
                          <a:ea typeface="+mn-ea"/>
                          <a:cs typeface="+mn-cs"/>
                        </a:rPr>
                        <a:t>planned for next week. </a:t>
                      </a:r>
                    </a:p>
                  </a:txBody>
                  <a:tcPr marL="68580" marR="68580" marT="34290" marB="34290"/>
                </a:tc>
                <a:tc>
                  <a:txBody>
                    <a:bodyPr/>
                    <a:lstStyle/>
                    <a:p>
                      <a:pPr marL="171450" indent="-171450">
                        <a:buFont typeface="Arial" panose="020B0604020202020204" pitchFamily="34" charset="0"/>
                        <a:buChar char="•"/>
                      </a:pPr>
                      <a:r>
                        <a:rPr lang="en-US" sz="800" kern="1200" baseline="0" dirty="0">
                          <a:solidFill>
                            <a:schemeClr val="dk1"/>
                          </a:solidFill>
                          <a:latin typeface="+mn-lt"/>
                          <a:ea typeface="+mn-ea"/>
                          <a:cs typeface="+mn-cs"/>
                        </a:rPr>
                        <a:t>Complete Project Plan</a:t>
                      </a:r>
                    </a:p>
                    <a:p>
                      <a:pPr marL="171450" indent="-171450">
                        <a:buFont typeface="Arial" panose="020B0604020202020204" pitchFamily="34" charset="0"/>
                        <a:buChar char="•"/>
                      </a:pPr>
                      <a:r>
                        <a:rPr lang="en-US" sz="800" kern="1200" baseline="0" dirty="0">
                          <a:solidFill>
                            <a:schemeClr val="dk1"/>
                          </a:solidFill>
                          <a:latin typeface="+mn-lt"/>
                          <a:ea typeface="+mn-ea"/>
                          <a:cs typeface="+mn-cs"/>
                        </a:rPr>
                        <a:t>Receive approval for Project Plan</a:t>
                      </a:r>
                    </a:p>
                    <a:p>
                      <a:pPr marL="171450" indent="-171450">
                        <a:buFont typeface="Arial" panose="020B0604020202020204" pitchFamily="34" charset="0"/>
                        <a:buChar char="•"/>
                      </a:pPr>
                      <a:r>
                        <a:rPr lang="en-US" sz="800" kern="1200" baseline="0" dirty="0">
                          <a:solidFill>
                            <a:schemeClr val="dk1"/>
                          </a:solidFill>
                          <a:latin typeface="+mn-lt"/>
                          <a:ea typeface="+mn-ea"/>
                          <a:cs typeface="+mn-cs"/>
                        </a:rPr>
                        <a:t>Receive approval for Preliminary Estimates</a:t>
                      </a:r>
                      <a:endParaRPr lang="en-US" dirty="0"/>
                    </a:p>
                  </a:txBody>
                  <a:tcPr marL="68580" marR="68580" marT="34290" marB="34290"/>
                </a:tc>
                <a:extLst>
                  <a:ext uri="{0D108BD9-81ED-4DB2-BD59-A6C34878D82A}">
                    <a16:rowId xmlns:a16="http://schemas.microsoft.com/office/drawing/2014/main" val="10004"/>
                  </a:ext>
                </a:extLst>
              </a:tr>
            </a:tbl>
          </a:graphicData>
        </a:graphic>
      </p:graphicFrame>
      <p:sp>
        <p:nvSpPr>
          <p:cNvPr id="28" name="TextBox 27"/>
          <p:cNvSpPr txBox="1"/>
          <p:nvPr/>
        </p:nvSpPr>
        <p:spPr>
          <a:xfrm>
            <a:off x="38100" y="1672590"/>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Project Status  </a:t>
            </a:r>
          </a:p>
        </p:txBody>
      </p:sp>
      <p:sp>
        <p:nvSpPr>
          <p:cNvPr id="31"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2" name="Slide Number Placeholder 1"/>
          <p:cNvSpPr>
            <a:spLocks noGrp="1"/>
          </p:cNvSpPr>
          <p:nvPr>
            <p:ph type="sldNum" sz="quarter" idx="12"/>
          </p:nvPr>
        </p:nvSpPr>
        <p:spPr/>
        <p:txBody>
          <a:bodyPr/>
          <a:lstStyle/>
          <a:p>
            <a:fld id="{050977DB-C199-4239-9DBC-7EB61C6B3E59}" type="slidenum">
              <a:rPr lang="en-US" smtClean="0"/>
              <a:pPr/>
              <a:t>2</a:t>
            </a:fld>
            <a:endParaRPr lang="en-US" dirty="0"/>
          </a:p>
        </p:txBody>
      </p:sp>
    </p:spTree>
    <p:extLst>
      <p:ext uri="{BB962C8B-B14F-4D97-AF65-F5344CB8AC3E}">
        <p14:creationId xmlns:p14="http://schemas.microsoft.com/office/powerpoint/2010/main" val="1602587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3</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411480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863739"/>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Project Status  </a:t>
            </a:r>
          </a:p>
        </p:txBody>
      </p:sp>
      <p:graphicFrame>
        <p:nvGraphicFramePr>
          <p:cNvPr id="6" name="Table 5"/>
          <p:cNvGraphicFramePr>
            <a:graphicFrameLocks noGrp="1"/>
          </p:cNvGraphicFramePr>
          <p:nvPr>
            <p:extLst>
              <p:ext uri="{D42A27DB-BD31-4B8C-83A1-F6EECF244321}">
                <p14:modId xmlns:p14="http://schemas.microsoft.com/office/powerpoint/2010/main" val="2020649233"/>
              </p:ext>
            </p:extLst>
          </p:nvPr>
        </p:nvGraphicFramePr>
        <p:xfrm>
          <a:off x="173180" y="1139160"/>
          <a:ext cx="6474000" cy="3756660"/>
        </p:xfrm>
        <a:graphic>
          <a:graphicData uri="http://schemas.openxmlformats.org/drawingml/2006/table">
            <a:tbl>
              <a:tblPr firstRow="1" bandRow="1">
                <a:tableStyleId>{21E4AEA4-8DFA-4A89-87EB-49C32662AFE0}</a:tableStyleId>
              </a:tblPr>
              <a:tblGrid>
                <a:gridCol w="1046020">
                  <a:extLst>
                    <a:ext uri="{9D8B030D-6E8A-4147-A177-3AD203B41FA5}">
                      <a16:colId xmlns:a16="http://schemas.microsoft.com/office/drawing/2014/main" val="3639261432"/>
                    </a:ext>
                  </a:extLst>
                </a:gridCol>
                <a:gridCol w="3886200">
                  <a:extLst>
                    <a:ext uri="{9D8B030D-6E8A-4147-A177-3AD203B41FA5}">
                      <a16:colId xmlns:a16="http://schemas.microsoft.com/office/drawing/2014/main" val="2268018190"/>
                    </a:ext>
                  </a:extLst>
                </a:gridCol>
                <a:gridCol w="154178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r>
                        <a:rPr lang="en-US" sz="800" b="1" dirty="0">
                          <a:solidFill>
                            <a:schemeClr val="accent2"/>
                          </a:solidFill>
                          <a:latin typeface="+mn-lt"/>
                        </a:rPr>
                        <a:t> </a:t>
                      </a:r>
                      <a:endParaRPr lang="en-US" sz="8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177057">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rPr>
                        <a:t>PM Assessment</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Drop Down: Select the appropriate assessment indicator.</a:t>
                      </a:r>
                    </a:p>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endParaRPr lang="en-US" sz="800" u="none" strike="noStrike" kern="1200" baseline="0" dirty="0">
                        <a:solidFill>
                          <a:schemeClr val="dk1"/>
                        </a:solidFill>
                        <a:effectLst/>
                        <a:latin typeface="+mn-lt"/>
                        <a:ea typeface="+mn-ea"/>
                        <a:cs typeface="+mn-cs"/>
                      </a:endParaRPr>
                    </a:p>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-PM assessment indicator is based on PM’s confidence to mark Project as green,  yellow or red based on the Project performance for the particular period. However before providing the weekly status update, the PM is required to refer to the Executive Dashboard Live Report to check if Project has Schedule , Budget , Quality status as Yellow or Red.</a:t>
                      </a:r>
                    </a:p>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-In scenarios where any of the schedule, cost, quality  status are either red or yellow, and the PM assessment is updated as green, this status is accepted only if the PM has a Reason for Yellow or Red, a Return to Green plan, and an estimated resolution date for the ongoing issues.</a:t>
                      </a:r>
                      <a:r>
                        <a:rPr lang="en-US" sz="800" u="none" strike="noStrike" kern="1200" dirty="0">
                          <a:solidFill>
                            <a:schemeClr val="dk1"/>
                          </a:solidFill>
                          <a:effectLst/>
                          <a:latin typeface="+mn-lt"/>
                          <a:ea typeface="+mn-ea"/>
                          <a:cs typeface="+mn-cs"/>
                        </a:rPr>
                        <a:t> </a:t>
                      </a:r>
                    </a:p>
                  </a:txBody>
                  <a:tcPr marL="68580" marR="68580" marT="34290" marB="34290"/>
                </a:tc>
                <a:tc>
                  <a:txBody>
                    <a:bodyPr/>
                    <a:lstStyle/>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Green</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Amber 1 = Status Improving</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Amber 2 = Status remains the same</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Amber 3 = Status deteriorating</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Red 1 = Status Improving</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Red 2 = Status remains the same</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dirty="0">
                          <a:solidFill>
                            <a:schemeClr val="dk1"/>
                          </a:solidFill>
                          <a:effectLst/>
                          <a:latin typeface="+mn-lt"/>
                          <a:ea typeface="+mn-ea"/>
                          <a:cs typeface="+mn-cs"/>
                        </a:rPr>
                        <a:t>Red 3 = Status deteriorating</a:t>
                      </a:r>
                    </a:p>
                  </a:txBody>
                  <a:tcPr marL="68580" marR="68580" marT="34290" marB="34290"/>
                </a:tc>
                <a:extLst>
                  <a:ext uri="{0D108BD9-81ED-4DB2-BD59-A6C34878D82A}">
                    <a16:rowId xmlns:a16="http://schemas.microsoft.com/office/drawing/2014/main" val="3946339332"/>
                  </a:ext>
                </a:extLst>
              </a:tr>
              <a:tr h="264045">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Reason Red or Yellow</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Free Text: If the Project has any of the performance indicators  (Schedule, Budget, Quality, Overall PM Assessment of the Project)  as Yellow or Red, then this field must be updated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Rules to follow while updating the field: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dk1"/>
                          </a:solidFill>
                          <a:latin typeface="+mn-lt"/>
                          <a:ea typeface="+mn-ea"/>
                          <a:cs typeface="+mn-cs"/>
                        </a:rPr>
                        <a:t>Specify performance indicator that is being impacted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dk1"/>
                          </a:solidFill>
                          <a:latin typeface="+mn-lt"/>
                          <a:ea typeface="+mn-ea"/>
                          <a:cs typeface="+mn-cs"/>
                        </a:rPr>
                        <a:t>Specify the phase, related deliverables, activities that are impacted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dk1"/>
                          </a:solidFill>
                          <a:latin typeface="+mn-lt"/>
                          <a:ea typeface="+mn-ea"/>
                          <a:cs typeface="+mn-cs"/>
                        </a:rPr>
                        <a:t>Specify reasons for why project turned yellow or red</a:t>
                      </a:r>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Overall Status is yellow due to change in software &amp; insufficient resources impacting cost &amp; schedule at Planning Phase</a:t>
                      </a:r>
                    </a:p>
                  </a:txBody>
                  <a:tcPr marL="68580" marR="68580" marT="34290" marB="34290"/>
                </a:tc>
                <a:extLst>
                  <a:ext uri="{0D108BD9-81ED-4DB2-BD59-A6C34878D82A}">
                    <a16:rowId xmlns:a16="http://schemas.microsoft.com/office/drawing/2014/main" val="3576492197"/>
                  </a:ext>
                </a:extLst>
              </a:tr>
              <a:tr h="177057">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Recovery Plan</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Free Text: If the Project has any of the performance indicators (Schedule, Budget, Quality, Overall PM Assessment of the Project) as Yellow or Red, then this field must be updated.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Rules to follow while updating the field: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dk1"/>
                          </a:solidFill>
                          <a:latin typeface="+mn-lt"/>
                          <a:ea typeface="+mn-ea"/>
                          <a:cs typeface="+mn-cs"/>
                        </a:rPr>
                        <a:t>Outline “return to green plan” with action plans to mitigate/resolve the issue/risk, provide date for resolution.</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baseline="0" dirty="0">
                          <a:solidFill>
                            <a:schemeClr val="dk1"/>
                          </a:solidFill>
                          <a:latin typeface="+mn-lt"/>
                          <a:ea typeface="+mn-ea"/>
                          <a:cs typeface="+mn-cs"/>
                        </a:rPr>
                        <a:t>Mention the Resources/Team involved in the action plan.</a:t>
                      </a:r>
                    </a:p>
                  </a:txBody>
                  <a:tcPr marL="68580" marR="68580" marT="34290" marB="34290"/>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dirty="0">
                          <a:solidFill>
                            <a:schemeClr val="dk1"/>
                          </a:solidFill>
                          <a:latin typeface="+mn-lt"/>
                          <a:ea typeface="+mn-ea"/>
                          <a:cs typeface="+mn-cs"/>
                        </a:rPr>
                        <a:t>On Cost impact, exploring options to reduce expenses and on schedule plan is to look at options to hire subcontractors.</a:t>
                      </a:r>
                    </a:p>
                  </a:txBody>
                  <a:tcPr marL="68580" marR="68580" marT="34290" marB="34290"/>
                </a:tc>
                <a:extLst>
                  <a:ext uri="{0D108BD9-81ED-4DB2-BD59-A6C34878D82A}">
                    <a16:rowId xmlns:a16="http://schemas.microsoft.com/office/drawing/2014/main" val="3310785156"/>
                  </a:ext>
                </a:extLst>
              </a:tr>
            </a:tbl>
          </a:graphicData>
        </a:graphic>
      </p:graphicFrame>
    </p:spTree>
    <p:extLst>
      <p:ext uri="{BB962C8B-B14F-4D97-AF65-F5344CB8AC3E}">
        <p14:creationId xmlns:p14="http://schemas.microsoft.com/office/powerpoint/2010/main" val="2262214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4</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403860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863739"/>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Project Status  </a:t>
            </a:r>
          </a:p>
        </p:txBody>
      </p:sp>
      <p:graphicFrame>
        <p:nvGraphicFramePr>
          <p:cNvPr id="6" name="Table 5"/>
          <p:cNvGraphicFramePr>
            <a:graphicFrameLocks noGrp="1"/>
          </p:cNvGraphicFramePr>
          <p:nvPr>
            <p:extLst>
              <p:ext uri="{D42A27DB-BD31-4B8C-83A1-F6EECF244321}">
                <p14:modId xmlns:p14="http://schemas.microsoft.com/office/powerpoint/2010/main" val="3150742828"/>
              </p:ext>
            </p:extLst>
          </p:nvPr>
        </p:nvGraphicFramePr>
        <p:xfrm>
          <a:off x="173180" y="1139160"/>
          <a:ext cx="6474000" cy="3491929"/>
        </p:xfrm>
        <a:graphic>
          <a:graphicData uri="http://schemas.openxmlformats.org/drawingml/2006/table">
            <a:tbl>
              <a:tblPr firstRow="1" bandRow="1">
                <a:tableStyleId>{21E4AEA4-8DFA-4A89-87EB-49C32662AFE0}</a:tableStyleId>
              </a:tblPr>
              <a:tblGrid>
                <a:gridCol w="1046020">
                  <a:extLst>
                    <a:ext uri="{9D8B030D-6E8A-4147-A177-3AD203B41FA5}">
                      <a16:colId xmlns:a16="http://schemas.microsoft.com/office/drawing/2014/main" val="3639261432"/>
                    </a:ext>
                  </a:extLst>
                </a:gridCol>
                <a:gridCol w="3751580">
                  <a:extLst>
                    <a:ext uri="{9D8B030D-6E8A-4147-A177-3AD203B41FA5}">
                      <a16:colId xmlns:a16="http://schemas.microsoft.com/office/drawing/2014/main" val="2268018190"/>
                    </a:ext>
                  </a:extLst>
                </a:gridCol>
                <a:gridCol w="16764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r>
                        <a:rPr lang="en-US" sz="800" b="1" dirty="0">
                          <a:solidFill>
                            <a:schemeClr val="accent2"/>
                          </a:solidFill>
                          <a:latin typeface="+mn-lt"/>
                        </a:rPr>
                        <a:t> </a:t>
                      </a:r>
                      <a:endParaRPr lang="en-US" sz="8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177057">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dk1"/>
                          </a:solidFill>
                          <a:latin typeface="+mn-lt"/>
                          <a:ea typeface="+mn-ea"/>
                          <a:cs typeface="+mn-cs"/>
                        </a:rPr>
                        <a:t>Resolution Date</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noProof="0" dirty="0">
                          <a:solidFill>
                            <a:schemeClr val="dk1"/>
                          </a:solidFill>
                          <a:latin typeface="+mn-lt"/>
                          <a:ea typeface="+mn-ea"/>
                          <a:cs typeface="+mn-cs"/>
                        </a:rPr>
                        <a:t>Update field by selecting the estimated resolution date by when the Status will return to Green (from Yellow or Red).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kern="1200" baseline="0" noProof="0" dirty="0">
                          <a:solidFill>
                            <a:schemeClr val="dk1"/>
                          </a:solidFill>
                          <a:latin typeface="+mn-lt"/>
                          <a:ea typeface="+mn-ea"/>
                          <a:cs typeface="+mn-cs"/>
                        </a:rPr>
                        <a:t>Rules: If a Resolution date is unknown, PM to provide best estimated date and also the date cannot be in past</a:t>
                      </a:r>
                    </a:p>
                  </a:txBody>
                  <a:tcPr marL="68580" marR="68580" marT="34290" marB="34290"/>
                </a:tc>
                <a:tc>
                  <a:txBody>
                    <a:bodyPr/>
                    <a:lstStyle/>
                    <a:p>
                      <a:r>
                        <a:rPr lang="en-US" sz="800" kern="1200" baseline="0" dirty="0">
                          <a:solidFill>
                            <a:schemeClr val="dk1"/>
                          </a:solidFill>
                          <a:latin typeface="+mn-lt"/>
                          <a:ea typeface="+mn-ea"/>
                          <a:cs typeface="+mn-cs"/>
                        </a:rPr>
                        <a:t>2/2/2018</a:t>
                      </a:r>
                    </a:p>
                  </a:txBody>
                  <a:tcPr marL="68580" marR="68580" marT="34290" marB="34290"/>
                </a:tc>
                <a:extLst>
                  <a:ext uri="{0D108BD9-81ED-4DB2-BD59-A6C34878D82A}">
                    <a16:rowId xmlns:a16="http://schemas.microsoft.com/office/drawing/2014/main" val="10002"/>
                  </a:ext>
                </a:extLst>
              </a:tr>
              <a:tr h="400050">
                <a:tc rowSpan="2">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mn-cs"/>
                        </a:rPr>
                        <a:t>IT</a:t>
                      </a:r>
                      <a:r>
                        <a:rPr lang="en-US" sz="800" b="1" baseline="0" dirty="0">
                          <a:latin typeface="+mn-lt"/>
                          <a:cs typeface="+mn-cs"/>
                        </a:rPr>
                        <a:t> Leadership attention required (NEW)</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kern="1200" baseline="0" dirty="0">
                          <a:solidFill>
                            <a:schemeClr val="dk1"/>
                          </a:solidFill>
                          <a:latin typeface="+mn-lt"/>
                          <a:ea typeface="+mn-ea"/>
                          <a:cs typeface="+mn-cs"/>
                        </a:rPr>
                        <a:t>I</a:t>
                      </a:r>
                      <a:r>
                        <a:rPr lang="en-US" sz="800" dirty="0">
                          <a:effectLst/>
                          <a:latin typeface="+mn-lt"/>
                        </a:rPr>
                        <a:t>f Project has ongoing</a:t>
                      </a:r>
                      <a:r>
                        <a:rPr lang="en-US" sz="800" baseline="0" dirty="0">
                          <a:effectLst/>
                          <a:latin typeface="+mn-lt"/>
                        </a:rPr>
                        <a:t> issue/risk </a:t>
                      </a:r>
                      <a:r>
                        <a:rPr lang="en-US" sz="800" dirty="0">
                          <a:effectLst/>
                          <a:latin typeface="+mn-lt"/>
                        </a:rPr>
                        <a:t>that is impacting the Project performance, PM</a:t>
                      </a:r>
                      <a:r>
                        <a:rPr lang="en-US" sz="800" baseline="0" dirty="0">
                          <a:effectLst/>
                          <a:latin typeface="+mn-lt"/>
                        </a:rPr>
                        <a:t> to consult the issue/risk with Portfolio Leads first, and upon consultation, if Leadership Team is required to intervene for mitigating the risk/issue, then this column will be flagged as “Yes” by the Portfolio Lead.</a:t>
                      </a:r>
                    </a:p>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baseline="0" dirty="0">
                          <a:effectLst/>
                          <a:latin typeface="+mn-lt"/>
                        </a:rPr>
                        <a:t>Once the issue/risk is resolved then the flag will be turned to “No” by Portfolio Lead.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latin typeface="+mn-lt"/>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Yes</a:t>
                      </a:r>
                    </a:p>
                  </a:txBody>
                  <a:tcPr marL="68580" marR="68580" marT="34290" marB="34290"/>
                </a:tc>
                <a:extLst>
                  <a:ext uri="{0D108BD9-81ED-4DB2-BD59-A6C34878D82A}">
                    <a16:rowId xmlns:a16="http://schemas.microsoft.com/office/drawing/2014/main" val="3946339332"/>
                  </a:ext>
                </a:extLst>
              </a:tr>
              <a:tr h="400050">
                <a:tc vMerge="1">
                  <a:txBody>
                    <a:bodyPr/>
                    <a:lstStyle/>
                    <a:p>
                      <a:endParaRPr lang="en-US"/>
                    </a:p>
                  </a:txBody>
                  <a:tcPr/>
                </a:tc>
                <a:tc>
                  <a:txBody>
                    <a:bodyPr/>
                    <a:lstStyle/>
                    <a:p>
                      <a:pPr marL="0" marR="0" lvl="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kern="1200" baseline="0" dirty="0">
                          <a:solidFill>
                            <a:schemeClr val="dk1"/>
                          </a:solidFill>
                          <a:latin typeface="+mn-lt"/>
                          <a:ea typeface="+mn-ea"/>
                          <a:cs typeface="+mn-cs"/>
                        </a:rPr>
                        <a:t>I</a:t>
                      </a:r>
                      <a:r>
                        <a:rPr lang="en-US" sz="800" dirty="0">
                          <a:effectLst/>
                          <a:latin typeface="+mn-lt"/>
                        </a:rPr>
                        <a:t>f Project has ongoing</a:t>
                      </a:r>
                      <a:r>
                        <a:rPr lang="en-US" sz="800" baseline="0" dirty="0">
                          <a:effectLst/>
                          <a:latin typeface="+mn-lt"/>
                        </a:rPr>
                        <a:t> issue/risk </a:t>
                      </a:r>
                      <a:r>
                        <a:rPr lang="en-US" sz="800" dirty="0">
                          <a:effectLst/>
                          <a:latin typeface="+mn-lt"/>
                        </a:rPr>
                        <a:t>that is impacting the Project performance, PM</a:t>
                      </a:r>
                      <a:r>
                        <a:rPr lang="en-US" sz="800" baseline="0" dirty="0">
                          <a:effectLst/>
                          <a:latin typeface="+mn-lt"/>
                        </a:rPr>
                        <a:t> to consult the issue/risk with Portfolio Leads first, and upon consultation, if the portfolio team is confident by PM’s assessment to mitigate the issue/risk without involving Leadership, then no need to flag this column as Yes, instead this will remain as “No”</a:t>
                      </a:r>
                      <a:endParaRPr lang="en-US" sz="800" dirty="0">
                        <a:latin typeface="+mn-lt"/>
                        <a:cs typeface="Arial" panose="020B0604020202020204" pitchFamily="34" charset="0"/>
                      </a:endParaRPr>
                    </a:p>
                  </a:txBody>
                  <a:tcPr marL="68580" marR="68580" marT="34290" marB="34290"/>
                </a:tc>
                <a:tc>
                  <a:txBody>
                    <a:bodyPr/>
                    <a:lstStyle/>
                    <a:p>
                      <a:pPr marL="171450" indent="-171450">
                        <a:buFont typeface="Arial" panose="020B0604020202020204" pitchFamily="34" charset="0"/>
                        <a:buChar char="•"/>
                      </a:pPr>
                      <a:r>
                        <a:rPr lang="en-US" sz="800" dirty="0">
                          <a:latin typeface="+mn-lt"/>
                        </a:rPr>
                        <a:t>No</a:t>
                      </a:r>
                    </a:p>
                  </a:txBody>
                  <a:tcPr marL="68580" marR="68580" marT="34290" marB="34290"/>
                </a:tc>
                <a:extLst>
                  <a:ext uri="{0D108BD9-81ED-4DB2-BD59-A6C34878D82A}">
                    <a16:rowId xmlns:a16="http://schemas.microsoft.com/office/drawing/2014/main" val="10004"/>
                  </a:ext>
                </a:extLst>
              </a:tr>
              <a:tr h="264045">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Action requested for </a:t>
                      </a:r>
                      <a:r>
                        <a:rPr lang="en-US" sz="800" b="1" kern="1200" dirty="0">
                          <a:solidFill>
                            <a:schemeClr val="dk1"/>
                          </a:solidFill>
                          <a:latin typeface="+mn-lt"/>
                          <a:ea typeface="+mn-ea"/>
                          <a:cs typeface="+mn-cs"/>
                        </a:rPr>
                        <a:t>leadership</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dirty="0">
                          <a:effectLst/>
                          <a:latin typeface="+mn-lt"/>
                        </a:rPr>
                        <a:t>If "IT Leadership Attention Required" flag</a:t>
                      </a:r>
                      <a:r>
                        <a:rPr lang="en-US" sz="800" baseline="0" dirty="0">
                          <a:effectLst/>
                          <a:latin typeface="+mn-lt"/>
                        </a:rPr>
                        <a:t> is turned as </a:t>
                      </a:r>
                      <a:r>
                        <a:rPr lang="en-US" sz="800" dirty="0">
                          <a:effectLst/>
                          <a:latin typeface="+mn-lt"/>
                        </a:rPr>
                        <a:t>"Yes", PM to consult with Portfolio Team and request Portfolio</a:t>
                      </a:r>
                      <a:r>
                        <a:rPr lang="en-US" sz="800" baseline="0" dirty="0">
                          <a:effectLst/>
                          <a:latin typeface="+mn-lt"/>
                        </a:rPr>
                        <a:t> Team to update this section to</a:t>
                      </a:r>
                      <a:r>
                        <a:rPr lang="en-US" sz="800" dirty="0">
                          <a:effectLst/>
                          <a:latin typeface="+mn-lt"/>
                        </a:rPr>
                        <a:t> specify action requested for Leadership</a:t>
                      </a:r>
                      <a:r>
                        <a:rPr lang="en-US" sz="800" baseline="0" dirty="0">
                          <a:effectLst/>
                          <a:latin typeface="+mn-lt"/>
                        </a:rPr>
                        <a:t>  </a:t>
                      </a:r>
                      <a:endParaRPr lang="en-US" sz="800" u="none" strike="noStrike" kern="1200" dirty="0">
                        <a:solidFill>
                          <a:schemeClr val="dk1"/>
                        </a:solidFill>
                        <a:effectLst/>
                        <a:latin typeface="+mn-lt"/>
                        <a:ea typeface="+mn-ea"/>
                        <a:cs typeface="+mn-cs"/>
                      </a:endParaRP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a:latin typeface="+mn-lt"/>
                          <a:cs typeface="Arial" panose="020B0604020202020204" pitchFamily="34" charset="0"/>
                        </a:rPr>
                        <a:t>Example 1: Seeking</a:t>
                      </a:r>
                      <a:r>
                        <a:rPr lang="en-US" sz="800" baseline="0" dirty="0">
                          <a:latin typeface="+mn-lt"/>
                          <a:cs typeface="Arial" panose="020B0604020202020204" pitchFamily="34" charset="0"/>
                        </a:rPr>
                        <a:t> help to intervene and fast track ARB Approval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aseline="0" dirty="0">
                          <a:latin typeface="+mn-lt"/>
                          <a:cs typeface="Arial" panose="020B0604020202020204" pitchFamily="34" charset="0"/>
                        </a:rPr>
                        <a:t>Example 2:  Seeking support in escalating schedule impact due to vendors.</a:t>
                      </a:r>
                      <a:endParaRPr lang="en-US" sz="800" dirty="0">
                        <a:latin typeface="+mn-lt"/>
                        <a:cs typeface="Arial" panose="020B0604020202020204" pitchFamily="34" charset="0"/>
                      </a:endParaRPr>
                    </a:p>
                    <a:p>
                      <a:endParaRPr lang="en-US" dirty="0"/>
                    </a:p>
                  </a:txBody>
                  <a:tcPr marL="68580" marR="68580" marT="34290" marB="34290"/>
                </a:tc>
                <a:extLst>
                  <a:ext uri="{0D108BD9-81ED-4DB2-BD59-A6C34878D82A}">
                    <a16:rowId xmlns:a16="http://schemas.microsoft.com/office/drawing/2014/main" val="3576492197"/>
                  </a:ext>
                </a:extLst>
              </a:tr>
            </a:tbl>
          </a:graphicData>
        </a:graphic>
      </p:graphicFrame>
    </p:spTree>
    <p:extLst>
      <p:ext uri="{BB962C8B-B14F-4D97-AF65-F5344CB8AC3E}">
        <p14:creationId xmlns:p14="http://schemas.microsoft.com/office/powerpoint/2010/main" val="2507342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5</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403860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863739"/>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Project Info</a:t>
            </a:r>
          </a:p>
        </p:txBody>
      </p:sp>
      <p:graphicFrame>
        <p:nvGraphicFramePr>
          <p:cNvPr id="6" name="Table 5"/>
          <p:cNvGraphicFramePr>
            <a:graphicFrameLocks noGrp="1"/>
          </p:cNvGraphicFramePr>
          <p:nvPr>
            <p:extLst>
              <p:ext uri="{D42A27DB-BD31-4B8C-83A1-F6EECF244321}">
                <p14:modId xmlns:p14="http://schemas.microsoft.com/office/powerpoint/2010/main" val="241889865"/>
              </p:ext>
            </p:extLst>
          </p:nvPr>
        </p:nvGraphicFramePr>
        <p:xfrm>
          <a:off x="173180" y="1047750"/>
          <a:ext cx="6532420" cy="3810000"/>
        </p:xfrm>
        <a:graphic>
          <a:graphicData uri="http://schemas.openxmlformats.org/drawingml/2006/table">
            <a:tbl>
              <a:tblPr firstRow="1" bandRow="1">
                <a:tableStyleId>{21E4AEA4-8DFA-4A89-87EB-49C32662AFE0}</a:tableStyleId>
              </a:tblPr>
              <a:tblGrid>
                <a:gridCol w="893620">
                  <a:extLst>
                    <a:ext uri="{9D8B030D-6E8A-4147-A177-3AD203B41FA5}">
                      <a16:colId xmlns:a16="http://schemas.microsoft.com/office/drawing/2014/main" val="3639261432"/>
                    </a:ext>
                  </a:extLst>
                </a:gridCol>
                <a:gridCol w="4191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99090">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8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5181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Shark Tank Gate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Once Project Request is received from IT/Business and if determined to undergo Shark Tank Gate Approval Process, then use Project to select</a:t>
                      </a:r>
                      <a:r>
                        <a:rPr lang="en-US" sz="800" u="none" strike="noStrike" dirty="0">
                          <a:effectLst/>
                        </a:rPr>
                        <a:t> last approved gate from drop</a:t>
                      </a:r>
                      <a:r>
                        <a:rPr lang="en-US" sz="800" u="none" strike="noStrike" baseline="0" dirty="0">
                          <a:effectLst/>
                        </a:rPr>
                        <a:t> down options. If the Project is exempted from the Shark Tank Gate Approval exercise, then select as “N/A - Not Applicable.” </a:t>
                      </a:r>
                      <a:r>
                        <a:rPr lang="en-US" sz="800" u="none" strike="noStrike" kern="1200" baseline="0" dirty="0">
                          <a:solidFill>
                            <a:schemeClr val="dk1"/>
                          </a:solidFill>
                          <a:effectLst/>
                          <a:latin typeface="+mn-lt"/>
                          <a:ea typeface="+mn-ea"/>
                          <a:cs typeface="+mn-cs"/>
                        </a:rPr>
                        <a:t>For more information refer to</a:t>
                      </a:r>
                      <a:r>
                        <a:rPr lang="en-US" sz="800" b="0" i="0" u="none" strike="noStrike" baseline="0" dirty="0">
                          <a:solidFill>
                            <a:srgbClr val="000000"/>
                          </a:solidFill>
                          <a:effectLst/>
                          <a:latin typeface="Calibri" panose="020F0502020204030204" pitchFamily="34" charset="0"/>
                        </a:rPr>
                        <a:t> </a:t>
                      </a:r>
                      <a:r>
                        <a:rPr lang="en-US" sz="800" b="0" i="0" u="none" strike="noStrike" baseline="0" dirty="0">
                          <a:solidFill>
                            <a:srgbClr val="000000"/>
                          </a:solidFill>
                          <a:effectLst/>
                          <a:latin typeface="Calibri" panose="020F0502020204030204" pitchFamily="34" charset="0"/>
                          <a:hlinkClick r:id="rId2"/>
                        </a:rPr>
                        <a:t>Link</a:t>
                      </a:r>
                      <a:endParaRPr lang="en-US" sz="800" b="0" i="0" u="none" strike="noStrike" dirty="0">
                        <a:solidFill>
                          <a:srgbClr val="000000"/>
                        </a:solidFill>
                        <a:effectLst/>
                        <a:latin typeface="Calibri" panose="020F0502020204030204" pitchFamily="34" charset="0"/>
                      </a:endParaRP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Gate A - Shark Tank 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Gate B - Shark Tank 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Gate C - Shark Tank 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baseline="0" dirty="0">
                          <a:effectLst/>
                        </a:rPr>
                        <a:t>N/A - Not Applicable</a:t>
                      </a:r>
                      <a:endParaRPr lang="en-US" sz="800" u="none" strike="noStrike" kern="1200" baseline="0" dirty="0">
                        <a:solidFill>
                          <a:schemeClr val="dk1"/>
                        </a:solidFill>
                        <a:effectLst/>
                        <a:latin typeface="+mn-lt"/>
                        <a:ea typeface="+mn-ea"/>
                        <a:cs typeface="+mn-cs"/>
                      </a:endParaRPr>
                    </a:p>
                  </a:txBody>
                  <a:tcPr marL="68580" marR="68580" marT="34290" marB="34290"/>
                </a:tc>
                <a:extLst>
                  <a:ext uri="{0D108BD9-81ED-4DB2-BD59-A6C34878D82A}">
                    <a16:rowId xmlns:a16="http://schemas.microsoft.com/office/drawing/2014/main" val="320824009"/>
                  </a:ext>
                </a:extLst>
              </a:tr>
              <a:tr h="533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CPOC Gate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u="none" strike="noStrike" baseline="0" dirty="0">
                          <a:effectLst/>
                        </a:rPr>
                        <a:t>If the Project is categorized as CPOC, S</a:t>
                      </a:r>
                      <a:r>
                        <a:rPr lang="en-US" sz="800" u="none" strike="noStrike" dirty="0">
                          <a:effectLst/>
                        </a:rPr>
                        <a:t>elect last approved gate from drop</a:t>
                      </a:r>
                      <a:r>
                        <a:rPr lang="en-US" sz="800" u="none" strike="noStrike" baseline="0" dirty="0">
                          <a:effectLst/>
                        </a:rPr>
                        <a:t> down options. If the Project is exempted from the CPOC Gate Approval exercise then select </a:t>
                      </a:r>
                      <a:r>
                        <a:rPr lang="en-US" sz="800" u="none" strike="noStrike" baseline="0">
                          <a:effectLst/>
                        </a:rPr>
                        <a:t>as “N/A - Not Applicable”</a:t>
                      </a:r>
                      <a:endParaRPr lang="en-US" sz="800" b="0" i="0" u="none" strike="noStrike" dirty="0">
                        <a:solidFill>
                          <a:srgbClr val="000000"/>
                        </a:solidFill>
                        <a:effectLst/>
                        <a:latin typeface="Calibri" panose="020F0502020204030204" pitchFamily="34" charset="0"/>
                      </a:endParaRP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CPOC G1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CPOC G1 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CPOC G2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CPOC G3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CPOC G4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baseline="0" dirty="0">
                          <a:effectLst/>
                        </a:rPr>
                        <a:t>N/A - Not Applicable</a:t>
                      </a:r>
                      <a:endParaRPr lang="en-US" sz="800" u="none" strike="noStrike" kern="1200" baseline="0" dirty="0">
                        <a:solidFill>
                          <a:schemeClr val="dk1"/>
                        </a:solidFill>
                        <a:effectLst/>
                        <a:latin typeface="+mn-lt"/>
                        <a:ea typeface="+mn-ea"/>
                        <a:cs typeface="+mn-cs"/>
                      </a:endParaRPr>
                    </a:p>
                  </a:txBody>
                  <a:tcPr marL="68580" marR="68580" marT="34290" marB="34290"/>
                </a:tc>
                <a:extLst>
                  <a:ext uri="{0D108BD9-81ED-4DB2-BD59-A6C34878D82A}">
                    <a16:rowId xmlns:a16="http://schemas.microsoft.com/office/drawing/2014/main" val="1221762038"/>
                  </a:ext>
                </a:extLst>
              </a:tr>
              <a:tr h="381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SLPOC Gate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u="none" strike="noStrike" baseline="0" dirty="0">
                          <a:effectLst/>
                        </a:rPr>
                        <a:t>If the Project is categorized as SLPOC, S</a:t>
                      </a:r>
                      <a:r>
                        <a:rPr lang="en-US" sz="800" u="none" strike="noStrike" dirty="0">
                          <a:effectLst/>
                        </a:rPr>
                        <a:t>elect last approved gate from drop</a:t>
                      </a:r>
                      <a:r>
                        <a:rPr lang="en-US" sz="800" u="none" strike="noStrike" baseline="0" dirty="0">
                          <a:effectLst/>
                        </a:rPr>
                        <a:t> down options. If the Project is exempted from the SLPOC Gate Approval exercise, then select </a:t>
                      </a:r>
                      <a:r>
                        <a:rPr lang="en-US" sz="800" u="none" strike="noStrike" baseline="0">
                          <a:effectLst/>
                        </a:rPr>
                        <a:t>as “N/A - Not Applicable”</a:t>
                      </a:r>
                      <a:endParaRPr lang="en-US" sz="800" b="0" i="0" u="none" strike="noStrike" dirty="0">
                        <a:solidFill>
                          <a:srgbClr val="000000"/>
                        </a:solidFill>
                        <a:effectLst/>
                        <a:latin typeface="Calibri" panose="020F0502020204030204" pitchFamily="34" charset="0"/>
                      </a:endParaRPr>
                    </a:p>
                  </a:txBody>
                  <a:tcPr marL="68580" marR="68580" marT="34290" marB="34290"/>
                </a:tc>
                <a:tc>
                  <a:txBody>
                    <a:bodyPr/>
                    <a:lstStyle/>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SLPOC 2</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SLPOC 4</a:t>
                      </a:r>
                    </a:p>
                    <a:p>
                      <a:pPr marL="171450" indent="-171450">
                        <a:buFont typeface="Arial" panose="020B0604020202020204" pitchFamily="34" charset="0"/>
                        <a:buChar char="•"/>
                      </a:pPr>
                      <a:r>
                        <a:rPr lang="en-US" sz="800" u="none" strike="noStrike" baseline="0" dirty="0">
                          <a:effectLst/>
                        </a:rPr>
                        <a:t>N/A - Not Applicable</a:t>
                      </a:r>
                      <a:endParaRPr lang="en-US" sz="800" u="none" strike="noStrike" kern="1200" baseline="0" dirty="0">
                        <a:solidFill>
                          <a:schemeClr val="dk1"/>
                        </a:solidFill>
                        <a:effectLst/>
                        <a:latin typeface="+mn-lt"/>
                        <a:ea typeface="+mn-ea"/>
                        <a:cs typeface="+mn-cs"/>
                      </a:endParaRPr>
                    </a:p>
                  </a:txBody>
                  <a:tcPr marL="68580" marR="68580" marT="34290" marB="34290"/>
                </a:tc>
                <a:extLst>
                  <a:ext uri="{0D108BD9-81ED-4DB2-BD59-A6C34878D82A}">
                    <a16:rowId xmlns:a16="http://schemas.microsoft.com/office/drawing/2014/main" val="3514159452"/>
                  </a:ext>
                </a:extLst>
              </a:tr>
              <a:tr h="5334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QC Gate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u="none" strike="noStrike" baseline="0" dirty="0">
                          <a:effectLst/>
                        </a:rPr>
                        <a:t>Based on Tailoring Guidelines, s</a:t>
                      </a:r>
                      <a:r>
                        <a:rPr lang="en-US" sz="800" u="none" strike="noStrike" dirty="0">
                          <a:effectLst/>
                        </a:rPr>
                        <a:t>elect last approved gate from drop</a:t>
                      </a:r>
                      <a:r>
                        <a:rPr lang="en-US" sz="800" u="none" strike="noStrike" baseline="0" dirty="0">
                          <a:effectLst/>
                        </a:rPr>
                        <a:t> down options.  If the Project is exempted from the QC Gate Approval exercise, then select as “N/A - Not Applicable”</a:t>
                      </a:r>
                      <a:endParaRPr lang="en-US" sz="800" b="0" i="0" u="none" strike="noStrike" dirty="0">
                        <a:solidFill>
                          <a:srgbClr val="000000"/>
                        </a:solidFill>
                        <a:effectLst/>
                        <a:latin typeface="Calibri" panose="020F0502020204030204" pitchFamily="34" charset="0"/>
                      </a:endParaRPr>
                    </a:p>
                  </a:txBody>
                  <a:tcPr marL="68580" marR="68580" marT="34290" marB="34290"/>
                </a:tc>
                <a:tc>
                  <a:txBody>
                    <a:bodyPr/>
                    <a:lstStyle/>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Gate 0 - Planning</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Gate 1 - Requirements</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Gate 2 - Design</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Gate 3 - Build/Test</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Gate 4 - Implement</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Gate 5 - Closure</a:t>
                      </a:r>
                    </a:p>
                    <a:p>
                      <a:pPr marL="171450" indent="-171450">
                        <a:buFont typeface="Arial" panose="020B0604020202020204" pitchFamily="34" charset="0"/>
                        <a:buChar char="•"/>
                      </a:pPr>
                      <a:r>
                        <a:rPr lang="en-US" sz="800" u="none" strike="noStrike" baseline="0" dirty="0">
                          <a:effectLst/>
                        </a:rPr>
                        <a:t>N/A - Not Applicable</a:t>
                      </a:r>
                      <a:endParaRPr lang="en-US" sz="800" u="none" strike="noStrike" kern="1200" baseline="0" dirty="0">
                        <a:solidFill>
                          <a:schemeClr val="dk1"/>
                        </a:solidFill>
                        <a:effectLst/>
                        <a:latin typeface="+mn-lt"/>
                        <a:ea typeface="+mn-ea"/>
                        <a:cs typeface="+mn-cs"/>
                      </a:endParaRPr>
                    </a:p>
                  </a:txBody>
                  <a:tcPr marL="68580" marR="68580" marT="34290" marB="34290"/>
                </a:tc>
                <a:extLst>
                  <a:ext uri="{0D108BD9-81ED-4DB2-BD59-A6C34878D82A}">
                    <a16:rowId xmlns:a16="http://schemas.microsoft.com/office/drawing/2014/main" val="136640234"/>
                  </a:ext>
                </a:extLst>
              </a:tr>
              <a:tr h="594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Go-Live Readiness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u="none" strike="noStrike" baseline="0" dirty="0">
                          <a:effectLst/>
                        </a:rPr>
                        <a:t>Based on Tailoring Guidelines, S</a:t>
                      </a:r>
                      <a:r>
                        <a:rPr lang="en-US" sz="800" u="none" strike="noStrike" dirty="0">
                          <a:effectLst/>
                        </a:rPr>
                        <a:t>elect last approved gate from drop</a:t>
                      </a:r>
                      <a:r>
                        <a:rPr lang="en-US" sz="800" u="none" strike="noStrike" baseline="0" dirty="0">
                          <a:effectLst/>
                        </a:rPr>
                        <a:t> down options</a:t>
                      </a:r>
                      <a:endParaRPr lang="en-US" sz="800" b="0" i="0" u="none" strike="noStrike" dirty="0">
                        <a:solidFill>
                          <a:srgbClr val="000000"/>
                        </a:solidFill>
                        <a:effectLst/>
                        <a:latin typeface="Calibri" panose="020F0502020204030204" pitchFamily="34" charset="0"/>
                      </a:endParaRPr>
                    </a:p>
                  </a:txBody>
                  <a:tcPr marL="68580" marR="68580" marT="34290" marB="34290"/>
                </a:tc>
                <a:tc>
                  <a:txBody>
                    <a:bodyPr/>
                    <a:lstStyle/>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Checkpoint 1 – 1 Month before Go-Live Date</a:t>
                      </a:r>
                    </a:p>
                    <a:p>
                      <a:pPr marL="171450" indent="-171450">
                        <a:buFont typeface="Arial" panose="020B0604020202020204" pitchFamily="34" charset="0"/>
                        <a:buChar char="•"/>
                      </a:pPr>
                      <a:r>
                        <a:rPr lang="en-US" sz="800" u="none" strike="noStrike" kern="1200" baseline="0" dirty="0">
                          <a:solidFill>
                            <a:schemeClr val="dk1"/>
                          </a:solidFill>
                          <a:effectLst/>
                          <a:latin typeface="+mn-lt"/>
                          <a:ea typeface="+mn-ea"/>
                          <a:cs typeface="+mn-cs"/>
                        </a:rPr>
                        <a:t>Checkpoint 2 – 2 weeks before Go-Live Date</a:t>
                      </a:r>
                    </a:p>
                  </a:txBody>
                  <a:tcPr marL="68580" marR="68580" marT="34290" marB="34290"/>
                </a:tc>
                <a:extLst>
                  <a:ext uri="{0D108BD9-81ED-4DB2-BD59-A6C34878D82A}">
                    <a16:rowId xmlns:a16="http://schemas.microsoft.com/office/drawing/2014/main" val="2410909362"/>
                  </a:ext>
                </a:extLst>
              </a:tr>
            </a:tbl>
          </a:graphicData>
        </a:graphic>
      </p:graphicFrame>
    </p:spTree>
    <p:extLst>
      <p:ext uri="{BB962C8B-B14F-4D97-AF65-F5344CB8AC3E}">
        <p14:creationId xmlns:p14="http://schemas.microsoft.com/office/powerpoint/2010/main" val="2983731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6</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393192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863739"/>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Project Info</a:t>
            </a:r>
          </a:p>
        </p:txBody>
      </p:sp>
      <p:graphicFrame>
        <p:nvGraphicFramePr>
          <p:cNvPr id="6" name="Table 5"/>
          <p:cNvGraphicFramePr>
            <a:graphicFrameLocks noGrp="1"/>
          </p:cNvGraphicFramePr>
          <p:nvPr>
            <p:extLst>
              <p:ext uri="{D42A27DB-BD31-4B8C-83A1-F6EECF244321}">
                <p14:modId xmlns:p14="http://schemas.microsoft.com/office/powerpoint/2010/main" val="1144297449"/>
              </p:ext>
            </p:extLst>
          </p:nvPr>
        </p:nvGraphicFramePr>
        <p:xfrm>
          <a:off x="173180" y="1139160"/>
          <a:ext cx="6456220" cy="3131850"/>
        </p:xfrm>
        <a:graphic>
          <a:graphicData uri="http://schemas.openxmlformats.org/drawingml/2006/table">
            <a:tbl>
              <a:tblPr firstRow="1" bandRow="1">
                <a:tableStyleId>{21E4AEA4-8DFA-4A89-87EB-49C32662AFE0}</a:tableStyleId>
              </a:tblPr>
              <a:tblGrid>
                <a:gridCol w="893620">
                  <a:extLst>
                    <a:ext uri="{9D8B030D-6E8A-4147-A177-3AD203B41FA5}">
                      <a16:colId xmlns:a16="http://schemas.microsoft.com/office/drawing/2014/main" val="3639261432"/>
                    </a:ext>
                  </a:extLst>
                </a:gridCol>
                <a:gridCol w="3962400">
                  <a:extLst>
                    <a:ext uri="{9D8B030D-6E8A-4147-A177-3AD203B41FA5}">
                      <a16:colId xmlns:a16="http://schemas.microsoft.com/office/drawing/2014/main" val="20001"/>
                    </a:ext>
                  </a:extLst>
                </a:gridCol>
                <a:gridCol w="1600200">
                  <a:extLst>
                    <a:ext uri="{9D8B030D-6E8A-4147-A177-3AD203B41FA5}">
                      <a16:colId xmlns:a16="http://schemas.microsoft.com/office/drawing/2014/main" val="20002"/>
                    </a:ext>
                  </a:extLst>
                </a:gridCol>
              </a:tblGrid>
              <a:tr h="224765">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marL="0" marR="0" indent="0" algn="l" defTabSz="514337" rtl="0" eaLnBrk="1" fontAlgn="auto" latinLnBrk="0" hangingPunct="1">
                        <a:lnSpc>
                          <a:spcPct val="100000"/>
                        </a:lnSpc>
                        <a:spcBef>
                          <a:spcPts val="0"/>
                        </a:spcBef>
                        <a:spcAft>
                          <a:spcPts val="0"/>
                        </a:spcAft>
                        <a:buClrTx/>
                        <a:buSzTx/>
                        <a:buFontTx/>
                        <a:buNone/>
                        <a:tabLst/>
                        <a:defRPr/>
                      </a:pPr>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224765">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800" b="1" kern="1200" dirty="0">
                        <a:solidFill>
                          <a:schemeClr val="accent2"/>
                        </a:solidFill>
                        <a:latin typeface="+mn-lt"/>
                        <a:ea typeface="+mn-ea"/>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75446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rPr>
                        <a:t>Project Charter</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Once Project Request is received from IT/Business and if this deliverable is a required based on tailoring guidelines then PM to provide latest status of this deliverable by selecting the drop down. If the Project is exempted for creating this deliverable, then select as “Not applicable.”</a:t>
                      </a:r>
                    </a:p>
                  </a:txBody>
                  <a:tcPr marL="68580" marR="68580" marT="34290" marB="34290"/>
                </a:tc>
                <a:tc>
                  <a:txBody>
                    <a:bodyPr/>
                    <a:lstStyle/>
                    <a:p>
                      <a:pPr marL="171450" indent="-171450">
                        <a:buFont typeface="Arial" panose="020B0604020202020204" pitchFamily="34" charset="0"/>
                        <a:buChar char="•"/>
                      </a:pPr>
                      <a:r>
                        <a:rPr lang="en-US" sz="800" dirty="0"/>
                        <a:t>In Progress</a:t>
                      </a:r>
                    </a:p>
                    <a:p>
                      <a:pPr marL="171450" indent="-171450">
                        <a:buFont typeface="Arial" panose="020B0604020202020204" pitchFamily="34" charset="0"/>
                        <a:buChar char="•"/>
                      </a:pPr>
                      <a:r>
                        <a:rPr lang="en-US" sz="800" dirty="0"/>
                        <a:t>Awaiting Sign Off</a:t>
                      </a:r>
                    </a:p>
                    <a:p>
                      <a:pPr marL="171450" indent="-171450">
                        <a:buFont typeface="Arial" panose="020B0604020202020204" pitchFamily="34" charset="0"/>
                        <a:buChar char="•"/>
                      </a:pPr>
                      <a:r>
                        <a:rPr lang="en-US" sz="800" dirty="0"/>
                        <a:t>Completed</a:t>
                      </a:r>
                    </a:p>
                    <a:p>
                      <a:pPr marL="171450" indent="-171450">
                        <a:buFont typeface="Arial" panose="020B0604020202020204" pitchFamily="34" charset="0"/>
                        <a:buChar char="•"/>
                      </a:pPr>
                      <a:r>
                        <a:rPr lang="en-US" sz="800" dirty="0"/>
                        <a:t>Not Applicable</a:t>
                      </a:r>
                    </a:p>
                  </a:txBody>
                  <a:tcPr marL="68580" marR="68580" marT="34290" marB="34290"/>
                </a:tc>
                <a:extLst>
                  <a:ext uri="{0D108BD9-81ED-4DB2-BD59-A6C34878D82A}">
                    <a16:rowId xmlns:a16="http://schemas.microsoft.com/office/drawing/2014/main" val="10002"/>
                  </a:ext>
                </a:extLst>
              </a:tr>
              <a:tr h="68580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rPr>
                        <a:t>Business Case</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Once Project Request is received from IT/Business and if this deliverable is a required based on tailoring guidelines then PM to provide latest status of this deliverable by selecting the drop down. If the Project is exempted for creating this deliverable, then select as “Not applicable.”</a:t>
                      </a:r>
                    </a:p>
                  </a:txBody>
                  <a:tcPr marL="68580" marR="68580" marT="34290" marB="34290"/>
                </a:tc>
                <a:tc>
                  <a:txBody>
                    <a:bodyPr/>
                    <a:lstStyle/>
                    <a:p>
                      <a:pPr marL="171450" indent="-171450">
                        <a:buFont typeface="Arial" panose="020B0604020202020204" pitchFamily="34" charset="0"/>
                        <a:buChar char="•"/>
                      </a:pPr>
                      <a:r>
                        <a:rPr lang="en-US" sz="800" dirty="0"/>
                        <a:t>In Progress</a:t>
                      </a:r>
                    </a:p>
                    <a:p>
                      <a:pPr marL="171450" indent="-171450">
                        <a:buFont typeface="Arial" panose="020B0604020202020204" pitchFamily="34" charset="0"/>
                        <a:buChar char="•"/>
                      </a:pPr>
                      <a:r>
                        <a:rPr lang="en-US" sz="800" dirty="0"/>
                        <a:t>Awaiting Sign Off</a:t>
                      </a:r>
                    </a:p>
                    <a:p>
                      <a:pPr marL="171450" indent="-171450">
                        <a:buFont typeface="Arial" panose="020B0604020202020204" pitchFamily="34" charset="0"/>
                        <a:buChar char="•"/>
                      </a:pPr>
                      <a:r>
                        <a:rPr lang="en-US" sz="800" dirty="0"/>
                        <a:t>Completed</a:t>
                      </a:r>
                    </a:p>
                    <a:p>
                      <a:pPr marL="171450" indent="-171450">
                        <a:buFont typeface="Arial" panose="020B0604020202020204" pitchFamily="34" charset="0"/>
                        <a:buChar char="•"/>
                      </a:pPr>
                      <a:r>
                        <a:rPr lang="en-US" sz="800" dirty="0"/>
                        <a:t>Not Applicable</a:t>
                      </a:r>
                    </a:p>
                  </a:txBody>
                  <a:tcPr marL="68580" marR="68580" marT="34290" marB="34290"/>
                </a:tc>
                <a:extLst>
                  <a:ext uri="{0D108BD9-81ED-4DB2-BD59-A6C34878D82A}">
                    <a16:rowId xmlns:a16="http://schemas.microsoft.com/office/drawing/2014/main" val="10003"/>
                  </a:ext>
                </a:extLst>
              </a:tr>
              <a:tr h="68580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Preliminary</a:t>
                      </a:r>
                      <a:r>
                        <a:rPr lang="en-US" sz="800" b="1" baseline="0" dirty="0">
                          <a:latin typeface="+mn-lt"/>
                          <a:cs typeface="Arial" panose="020B0604020202020204" pitchFamily="34" charset="0"/>
                        </a:rPr>
                        <a:t> Work Order</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Once Project Request is received from IT/Business, PM to follow up with Finance team to secure a Preliminary Work Order by Planning Phase.  PM to provide latest status of POW by selecting the drop down. If the Project is not required to have a POW, then select as “Not applicable.”</a:t>
                      </a:r>
                    </a:p>
                  </a:txBody>
                  <a:tcPr marL="68580" marR="68580" marT="34290" marB="34290"/>
                </a:tc>
                <a:tc>
                  <a:txBody>
                    <a:bodyPr/>
                    <a:lstStyle/>
                    <a:p>
                      <a:pPr marL="171450" indent="-171450">
                        <a:buFont typeface="Arial" panose="020B0604020202020204" pitchFamily="34" charset="0"/>
                        <a:buChar char="•"/>
                      </a:pPr>
                      <a:r>
                        <a:rPr lang="en-US" sz="800" dirty="0"/>
                        <a:t>WO Submitted</a:t>
                      </a:r>
                    </a:p>
                    <a:p>
                      <a:pPr marL="171450" indent="-171450">
                        <a:buFont typeface="Arial" panose="020B0604020202020204" pitchFamily="34" charset="0"/>
                        <a:buChar char="•"/>
                      </a:pPr>
                      <a:r>
                        <a:rPr lang="en-US" sz="800" dirty="0"/>
                        <a:t>WO Approval in Progress</a:t>
                      </a:r>
                    </a:p>
                    <a:p>
                      <a:pPr marL="171450" indent="-171450">
                        <a:buFont typeface="Arial" panose="020B0604020202020204" pitchFamily="34" charset="0"/>
                        <a:buChar char="•"/>
                      </a:pPr>
                      <a:r>
                        <a:rPr lang="en-US" sz="800" dirty="0"/>
                        <a:t>WO Approved</a:t>
                      </a:r>
                    </a:p>
                    <a:p>
                      <a:pPr marL="171450" indent="-171450">
                        <a:buFont typeface="Arial" panose="020B0604020202020204" pitchFamily="34" charset="0"/>
                        <a:buChar char="•"/>
                      </a:pPr>
                      <a:r>
                        <a:rPr lang="en-US" sz="800" dirty="0"/>
                        <a:t>Not Applicable</a:t>
                      </a:r>
                    </a:p>
                  </a:txBody>
                  <a:tcPr marL="68580" marR="68580" marT="34290" marB="34290"/>
                </a:tc>
                <a:extLst>
                  <a:ext uri="{0D108BD9-81ED-4DB2-BD59-A6C34878D82A}">
                    <a16:rowId xmlns:a16="http://schemas.microsoft.com/office/drawing/2014/main" val="10004"/>
                  </a:ext>
                </a:extLst>
              </a:tr>
              <a:tr h="512465">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Full Work Order</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Once Preliminary Work Order is assigned to follow up with Finance team to secure a Full Work Order.  PM to provide latest status of  FOW by selecting the drop down. If the Project is not required to have a FOW, then select as “Not applicable.”</a:t>
                      </a:r>
                    </a:p>
                  </a:txBody>
                  <a:tcPr marL="68580" marR="68580" marT="34290" marB="34290"/>
                </a:tc>
                <a:tc>
                  <a:txBody>
                    <a:bodyPr/>
                    <a:lstStyle/>
                    <a:p>
                      <a:pPr marL="171450" indent="-171450">
                        <a:buFont typeface="Arial" panose="020B0604020202020204" pitchFamily="34" charset="0"/>
                        <a:buChar char="•"/>
                      </a:pPr>
                      <a:r>
                        <a:rPr lang="en-US" sz="800" dirty="0"/>
                        <a:t>WO Submitted</a:t>
                      </a:r>
                    </a:p>
                    <a:p>
                      <a:pPr marL="171450" indent="-171450">
                        <a:buFont typeface="Arial" panose="020B0604020202020204" pitchFamily="34" charset="0"/>
                        <a:buChar char="•"/>
                      </a:pPr>
                      <a:r>
                        <a:rPr lang="en-US" sz="800" dirty="0"/>
                        <a:t>WO Approval in Progress</a:t>
                      </a:r>
                    </a:p>
                    <a:p>
                      <a:pPr marL="171450" indent="-171450">
                        <a:buFont typeface="Arial" panose="020B0604020202020204" pitchFamily="34" charset="0"/>
                        <a:buChar char="•"/>
                      </a:pPr>
                      <a:r>
                        <a:rPr lang="en-US" sz="800" dirty="0"/>
                        <a:t>WO Approved</a:t>
                      </a:r>
                    </a:p>
                    <a:p>
                      <a:pPr marL="171450" indent="-171450">
                        <a:buFont typeface="Arial" panose="020B0604020202020204" pitchFamily="34" charset="0"/>
                        <a:buChar char="•"/>
                      </a:pPr>
                      <a:r>
                        <a:rPr lang="en-US" sz="800" dirty="0"/>
                        <a:t>Not Applicable</a:t>
                      </a:r>
                    </a:p>
                  </a:txBody>
                  <a:tcPr marL="68580" marR="68580" marT="34290" marB="3429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60405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7</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374904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929625"/>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Project Info</a:t>
            </a:r>
          </a:p>
        </p:txBody>
      </p:sp>
      <p:graphicFrame>
        <p:nvGraphicFramePr>
          <p:cNvPr id="6" name="Table 5"/>
          <p:cNvGraphicFramePr>
            <a:graphicFrameLocks noGrp="1"/>
          </p:cNvGraphicFramePr>
          <p:nvPr>
            <p:extLst>
              <p:ext uri="{D42A27DB-BD31-4B8C-83A1-F6EECF244321}">
                <p14:modId xmlns:p14="http://schemas.microsoft.com/office/powerpoint/2010/main" val="3858659272"/>
              </p:ext>
            </p:extLst>
          </p:nvPr>
        </p:nvGraphicFramePr>
        <p:xfrm>
          <a:off x="173180" y="1215360"/>
          <a:ext cx="6456220" cy="3299460"/>
        </p:xfrm>
        <a:graphic>
          <a:graphicData uri="http://schemas.openxmlformats.org/drawingml/2006/table">
            <a:tbl>
              <a:tblPr firstRow="1" bandRow="1">
                <a:tableStyleId>{21E4AEA4-8DFA-4A89-87EB-49C32662AFE0}</a:tableStyleId>
              </a:tblPr>
              <a:tblGrid>
                <a:gridCol w="993216">
                  <a:extLst>
                    <a:ext uri="{9D8B030D-6E8A-4147-A177-3AD203B41FA5}">
                      <a16:colId xmlns:a16="http://schemas.microsoft.com/office/drawing/2014/main" val="3639261432"/>
                    </a:ext>
                  </a:extLst>
                </a:gridCol>
                <a:gridCol w="4015204">
                  <a:extLst>
                    <a:ext uri="{9D8B030D-6E8A-4147-A177-3AD203B41FA5}">
                      <a16:colId xmlns:a16="http://schemas.microsoft.com/office/drawing/2014/main" val="1977491172"/>
                    </a:ext>
                  </a:extLst>
                </a:gridCol>
                <a:gridCol w="14478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indent="0" algn="l" defTabSz="685800" rtl="0" eaLnBrk="1" fontAlgn="auto" latinLnBrk="0" hangingPunct="1">
                        <a:lnSpc>
                          <a:spcPct val="100000"/>
                        </a:lnSpc>
                        <a:spcBef>
                          <a:spcPts val="0"/>
                        </a:spcBef>
                        <a:spcAft>
                          <a:spcPts val="0"/>
                        </a:spcAft>
                        <a:buClrTx/>
                        <a:buSzTx/>
                        <a:buFontTx/>
                        <a:buNone/>
                        <a:tabLst/>
                        <a:defRPr/>
                      </a:pPr>
                      <a:endParaRPr lang="en-US" sz="8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289590">
                <a:tc rowSpan="4">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rPr>
                        <a:t>Resources Allocated</a:t>
                      </a:r>
                      <a:endParaRPr lang="en-US" sz="800" b="1" dirty="0">
                        <a:latin typeface="+mn-lt"/>
                        <a:cs typeface="Arial" panose="020B0604020202020204" pitchFamily="34" charset="0"/>
                      </a:endParaRPr>
                    </a:p>
                  </a:txBody>
                  <a:tcPr marL="68580" marR="68580" marT="34290" marB="34290"/>
                </a:tc>
                <a:tc>
                  <a:txBody>
                    <a:bodyPr/>
                    <a:lstStyle/>
                    <a:p>
                      <a:pPr marL="0" marR="0" indent="0" algn="l" defTabSz="514337" rtl="0" eaLnBrk="1" fontAlgn="b"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Select “Yes” if resources are fully committed to the project and have been assigned to all tasks in project schedule</a:t>
                      </a:r>
                    </a:p>
                  </a:txBody>
                  <a:tcPr marL="68580" marR="68580" marT="34290" marB="34290"/>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Yes</a:t>
                      </a:r>
                    </a:p>
                  </a:txBody>
                  <a:tcPr marL="68580" marR="68580" marT="34290" marB="34290"/>
                </a:tc>
                <a:extLst>
                  <a:ext uri="{0D108BD9-81ED-4DB2-BD59-A6C34878D82A}">
                    <a16:rowId xmlns:a16="http://schemas.microsoft.com/office/drawing/2014/main" val="10002"/>
                  </a:ext>
                </a:extLst>
              </a:tr>
              <a:tr h="152400">
                <a:tc vMerge="1">
                  <a:txBody>
                    <a:bodyPr/>
                    <a:lstStyle/>
                    <a:p>
                      <a:endParaRPr lang="en-US"/>
                    </a:p>
                  </a:txBody>
                  <a:tcPr/>
                </a:tc>
                <a:tc>
                  <a:txBody>
                    <a:bodyPr/>
                    <a:lstStyle/>
                    <a:p>
                      <a:pPr marL="0" marR="0" indent="0" algn="l" defTabSz="514337" rtl="0" eaLnBrk="1" fontAlgn="b"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Select “In Progress” if allocation is in progress and all resources have been identified</a:t>
                      </a:r>
                    </a:p>
                  </a:txBody>
                  <a:tcPr marL="68580" marR="68580" marT="34290" marB="34290"/>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In Progress</a:t>
                      </a:r>
                    </a:p>
                  </a:txBody>
                  <a:tcPr marL="68580" marR="68580" marT="34290" marB="34290"/>
                </a:tc>
                <a:extLst>
                  <a:ext uri="{0D108BD9-81ED-4DB2-BD59-A6C34878D82A}">
                    <a16:rowId xmlns:a16="http://schemas.microsoft.com/office/drawing/2014/main" val="10003"/>
                  </a:ext>
                </a:extLst>
              </a:tr>
              <a:tr h="114300">
                <a:tc vMerge="1">
                  <a:txBody>
                    <a:bodyPr/>
                    <a:lstStyle/>
                    <a:p>
                      <a:endParaRPr lang="en-US"/>
                    </a:p>
                  </a:txBody>
                  <a:tcPr/>
                </a:tc>
                <a:tc>
                  <a:txBody>
                    <a:bodyPr/>
                    <a:lstStyle/>
                    <a:p>
                      <a:pPr marL="0" indent="0" algn="l" fontAlgn="b">
                        <a:buFontTx/>
                        <a:buNone/>
                      </a:pPr>
                      <a:r>
                        <a:rPr lang="en-US" sz="800" u="none" strike="noStrike" kern="1200" baseline="0" dirty="0">
                          <a:solidFill>
                            <a:schemeClr val="dk1"/>
                          </a:solidFill>
                          <a:effectLst/>
                          <a:latin typeface="+mn-lt"/>
                          <a:ea typeface="+mn-ea"/>
                          <a:cs typeface="+mn-cs"/>
                        </a:rPr>
                        <a:t>Select “No” if there are insufficient resources or additional resources </a:t>
                      </a:r>
                    </a:p>
                  </a:txBody>
                  <a:tcPr marL="68580" marR="68580" marT="34290" marB="34290"/>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No</a:t>
                      </a:r>
                    </a:p>
                  </a:txBody>
                  <a:tcPr marL="68580" marR="68580" marT="34290" marB="34290"/>
                </a:tc>
                <a:extLst>
                  <a:ext uri="{0D108BD9-81ED-4DB2-BD59-A6C34878D82A}">
                    <a16:rowId xmlns:a16="http://schemas.microsoft.com/office/drawing/2014/main" val="10004"/>
                  </a:ext>
                </a:extLst>
              </a:tr>
              <a:tr h="152400">
                <a:tc vMerge="1">
                  <a:txBody>
                    <a:bodyPr/>
                    <a:lstStyle/>
                    <a:p>
                      <a:endParaRPr lang="en-US"/>
                    </a:p>
                  </a:txBody>
                  <a:tcPr/>
                </a:tc>
                <a:tc>
                  <a:txBody>
                    <a:bodyPr/>
                    <a:lstStyle/>
                    <a:p>
                      <a:pPr marL="0" marR="0" indent="0" algn="l" defTabSz="514337" rtl="0" eaLnBrk="1" fontAlgn="b"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Select “Not Applicable” if project has no resourcing requirement</a:t>
                      </a:r>
                    </a:p>
                  </a:txBody>
                  <a:tcPr marL="68580" marR="68580" marT="34290" marB="34290"/>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Not Applicable</a:t>
                      </a:r>
                    </a:p>
                  </a:txBody>
                  <a:tcPr marL="68580" marR="68580" marT="34290" marB="34290"/>
                </a:tc>
                <a:extLst>
                  <a:ext uri="{0D108BD9-81ED-4DB2-BD59-A6C34878D82A}">
                    <a16:rowId xmlns:a16="http://schemas.microsoft.com/office/drawing/2014/main" val="10005"/>
                  </a:ext>
                </a:extLst>
              </a:tr>
              <a:tr h="66669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rPr>
                        <a:t>Contracting</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Drop Down: If Project has contracting requirements, then update the field by selecting the appropriate options. If exempted, then select as “Not Required.”</a:t>
                      </a:r>
                    </a:p>
                    <a:p>
                      <a:endParaRPr lang="en-US" sz="800" u="none" kern="1200" dirty="0">
                        <a:solidFill>
                          <a:schemeClr val="dk1"/>
                        </a:solidFill>
                        <a:latin typeface="+mn-lt"/>
                        <a:ea typeface="+mn-ea"/>
                        <a:cs typeface="Arial" panose="020B0604020202020204" pitchFamily="34" charset="0"/>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   </a:t>
                      </a:r>
                    </a:p>
                  </a:txBody>
                  <a:tcPr marL="68580" marR="68580" marT="34290" marB="34290"/>
                </a:tc>
                <a:tc>
                  <a:txBody>
                    <a:bodyPr/>
                    <a:lstStyle/>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Contracting from RFP In-Progress</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RFP Released</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SOW Signed </a:t>
                      </a:r>
                    </a:p>
                    <a:p>
                      <a:pPr marL="171450" marR="0" lvl="0" indent="-171450" algn="l" defTabSz="6858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Not Required </a:t>
                      </a:r>
                    </a:p>
                  </a:txBody>
                  <a:tcPr marL="68580" marR="68580" marT="34290" marB="34290"/>
                </a:tc>
                <a:extLst>
                  <a:ext uri="{0D108BD9-81ED-4DB2-BD59-A6C34878D82A}">
                    <a16:rowId xmlns:a16="http://schemas.microsoft.com/office/drawing/2014/main" val="10006"/>
                  </a:ext>
                </a:extLst>
              </a:tr>
              <a:tr h="45717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Undivided Joint Interest</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If Project is ≥ $500,000, will benefit more than one operating company, and is determined as Undivided Joint Interest, update field by selecting the appropriate option. If exempted, then select as “Not Applicable.”</a:t>
                      </a:r>
                    </a:p>
                    <a:p>
                      <a:endParaRPr lang="en-US" sz="800" dirty="0">
                        <a:latin typeface="+mn-lt"/>
                        <a:cs typeface="Arial" panose="020B0604020202020204" pitchFamily="34" charset="0"/>
                      </a:endParaRPr>
                    </a:p>
                  </a:txBody>
                  <a:tcPr marL="68580" marR="68580" marT="34290" marB="34290"/>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UJI Form Completed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UJI meeting held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UJI Approved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Not Applicable</a:t>
                      </a:r>
                    </a:p>
                  </a:txBody>
                  <a:tcPr marL="68580" marR="68580" marT="34290" marB="34290"/>
                </a:tc>
                <a:extLst>
                  <a:ext uri="{0D108BD9-81ED-4DB2-BD59-A6C34878D82A}">
                    <a16:rowId xmlns:a16="http://schemas.microsoft.com/office/drawing/2014/main" val="10007"/>
                  </a:ext>
                </a:extLst>
              </a:tr>
              <a:tr h="45717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ARB</a:t>
                      </a:r>
                      <a:r>
                        <a:rPr lang="en-US" sz="800" b="1" baseline="0" dirty="0">
                          <a:latin typeface="+mn-lt"/>
                          <a:cs typeface="Arial" panose="020B0604020202020204" pitchFamily="34" charset="0"/>
                        </a:rPr>
                        <a:t> Approval</a:t>
                      </a:r>
                      <a:endParaRPr lang="en-US" sz="800" b="1" dirty="0">
                        <a:latin typeface="+mn-lt"/>
                        <a:cs typeface="Arial" panose="020B0604020202020204" pitchFamily="34" charset="0"/>
                      </a:endParaRP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Architecture Review Board Approval is a checkpoint for projects and to be reviewed by ARB Team, update field by selecting the appropriate options. If ARB is waived off, then select as “Not Applicable.”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800" u="none" strike="noStrike" kern="1200" baseline="0" dirty="0">
                        <a:solidFill>
                          <a:schemeClr val="dk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Refer to </a:t>
                      </a:r>
                      <a:r>
                        <a:rPr lang="en-US" sz="800" u="none" strike="noStrike" kern="1200" baseline="0" dirty="0">
                          <a:solidFill>
                            <a:schemeClr val="dk1"/>
                          </a:solidFill>
                          <a:effectLst/>
                          <a:latin typeface="+mn-lt"/>
                          <a:ea typeface="+mn-ea"/>
                          <a:cs typeface="+mn-cs"/>
                          <a:hlinkClick r:id="rId2"/>
                        </a:rPr>
                        <a:t>link </a:t>
                      </a:r>
                      <a:r>
                        <a:rPr lang="en-US" sz="800" u="none" strike="noStrike" kern="1200" baseline="0" dirty="0">
                          <a:solidFill>
                            <a:schemeClr val="dk1"/>
                          </a:solidFill>
                          <a:effectLst/>
                          <a:latin typeface="+mn-lt"/>
                          <a:ea typeface="+mn-ea"/>
                          <a:cs typeface="+mn-cs"/>
                        </a:rPr>
                        <a:t>for more details</a:t>
                      </a:r>
                    </a:p>
                  </a:txBody>
                  <a:tcPr marL="68580" marR="68580" marT="34290" marB="34290"/>
                </a:tc>
                <a:tc>
                  <a:txBody>
                    <a:bodyPr/>
                    <a:lstStyle/>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Request an Architect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Architect Assigned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ARB approved</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u="none" strike="noStrike" kern="1200" baseline="0" dirty="0">
                          <a:solidFill>
                            <a:schemeClr val="dk1"/>
                          </a:solidFill>
                          <a:effectLst/>
                          <a:latin typeface="+mn-lt"/>
                          <a:ea typeface="+mn-ea"/>
                          <a:cs typeface="+mn-cs"/>
                        </a:rPr>
                        <a:t>Not Applicable</a:t>
                      </a:r>
                    </a:p>
                  </a:txBody>
                  <a:tcPr marL="68580" marR="68580" marT="34290" marB="3429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556000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8</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396240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929625"/>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Schedule Details</a:t>
            </a:r>
          </a:p>
        </p:txBody>
      </p:sp>
      <p:graphicFrame>
        <p:nvGraphicFramePr>
          <p:cNvPr id="6" name="Table 5"/>
          <p:cNvGraphicFramePr>
            <a:graphicFrameLocks noGrp="1"/>
          </p:cNvGraphicFramePr>
          <p:nvPr>
            <p:extLst>
              <p:ext uri="{D42A27DB-BD31-4B8C-83A1-F6EECF244321}">
                <p14:modId xmlns:p14="http://schemas.microsoft.com/office/powerpoint/2010/main" val="2072614265"/>
              </p:ext>
            </p:extLst>
          </p:nvPr>
        </p:nvGraphicFramePr>
        <p:xfrm>
          <a:off x="173180" y="1215360"/>
          <a:ext cx="6456220" cy="3208080"/>
        </p:xfrm>
        <a:graphic>
          <a:graphicData uri="http://schemas.openxmlformats.org/drawingml/2006/table">
            <a:tbl>
              <a:tblPr firstRow="1" bandRow="1">
                <a:tableStyleId>{21E4AEA4-8DFA-4A89-87EB-49C32662AFE0}</a:tableStyleId>
              </a:tblPr>
              <a:tblGrid>
                <a:gridCol w="993216">
                  <a:extLst>
                    <a:ext uri="{9D8B030D-6E8A-4147-A177-3AD203B41FA5}">
                      <a16:colId xmlns:a16="http://schemas.microsoft.com/office/drawing/2014/main" val="3639261432"/>
                    </a:ext>
                  </a:extLst>
                </a:gridCol>
                <a:gridCol w="3710404">
                  <a:extLst>
                    <a:ext uri="{9D8B030D-6E8A-4147-A177-3AD203B41FA5}">
                      <a16:colId xmlns:a16="http://schemas.microsoft.com/office/drawing/2014/main" val="1977491172"/>
                    </a:ext>
                  </a:extLst>
                </a:gridCol>
                <a:gridCol w="1752600">
                  <a:extLst>
                    <a:ext uri="{9D8B030D-6E8A-4147-A177-3AD203B41FA5}">
                      <a16:colId xmlns:a16="http://schemas.microsoft.com/office/drawing/2014/main" val="20002"/>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r>
                        <a:rPr lang="en-US" sz="800" b="1" kern="1200" dirty="0">
                          <a:solidFill>
                            <a:schemeClr val="accent2"/>
                          </a:solidFill>
                          <a:latin typeface="+mn-lt"/>
                          <a:ea typeface="+mn-ea"/>
                          <a:cs typeface="+mn-cs"/>
                        </a:rPr>
                        <a:t> </a:t>
                      </a:r>
                      <a:endParaRPr lang="en-US" sz="800" b="1" kern="1200" dirty="0">
                        <a:solidFill>
                          <a:schemeClr val="accent2"/>
                        </a:solidFill>
                        <a:latin typeface="+mn-lt"/>
                        <a:ea typeface="+mn-ea"/>
                        <a:cs typeface="Arial" panose="020B0604020202020204" pitchFamily="34" charset="0"/>
                      </a:endParaRPr>
                    </a:p>
                  </a:txBody>
                  <a:tcPr marL="68580" marR="68580" marT="34290" marB="3429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9508801"/>
                  </a:ext>
                </a:extLst>
              </a:tr>
              <a:tr h="2895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IT Project Phase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Select the current Project Phase from the drop down</a:t>
                      </a:r>
                      <a:endParaRPr lang="en-US" sz="800" dirty="0">
                        <a:solidFill>
                          <a:schemeClr val="tx1"/>
                        </a:solidFill>
                        <a:latin typeface="+mn-lt"/>
                        <a:cs typeface="Arial" panose="020B0604020202020204" pitchFamily="34" charset="0"/>
                      </a:endParaRPr>
                    </a:p>
                  </a:txBody>
                  <a:tcPr marL="68580" marR="68580" marT="34290" marB="34290"/>
                </a:tc>
                <a:tc>
                  <a:txBody>
                    <a:bodyPr/>
                    <a:lstStyle/>
                    <a:p>
                      <a:r>
                        <a:rPr lang="en-US" sz="800" dirty="0"/>
                        <a:t>01 - Initiation</a:t>
                      </a:r>
                    </a:p>
                    <a:p>
                      <a:r>
                        <a:rPr lang="en-US" sz="800" dirty="0"/>
                        <a:t>02 - Planning</a:t>
                      </a:r>
                    </a:p>
                    <a:p>
                      <a:r>
                        <a:rPr lang="en-US" sz="800" dirty="0"/>
                        <a:t>03 - Execution - Requirements</a:t>
                      </a:r>
                    </a:p>
                    <a:p>
                      <a:r>
                        <a:rPr lang="en-US" sz="800" dirty="0"/>
                        <a:t>03 - Execution - Design</a:t>
                      </a:r>
                    </a:p>
                    <a:p>
                      <a:r>
                        <a:rPr lang="en-US" sz="800" dirty="0"/>
                        <a:t>03 - Execution - Build</a:t>
                      </a:r>
                    </a:p>
                    <a:p>
                      <a:r>
                        <a:rPr lang="en-US" sz="800" dirty="0"/>
                        <a:t>03 - Execution - Unit Test</a:t>
                      </a:r>
                    </a:p>
                    <a:p>
                      <a:r>
                        <a:rPr lang="en-US" sz="800" dirty="0"/>
                        <a:t>03 - Execution - SIT</a:t>
                      </a:r>
                    </a:p>
                    <a:p>
                      <a:r>
                        <a:rPr lang="en-US" sz="800" dirty="0"/>
                        <a:t>03 - Execution - Implement</a:t>
                      </a:r>
                    </a:p>
                    <a:p>
                      <a:r>
                        <a:rPr lang="en-US" sz="800" dirty="0"/>
                        <a:t>04 - Closure - Post Implement</a:t>
                      </a:r>
                    </a:p>
                    <a:p>
                      <a:r>
                        <a:rPr lang="en-US" sz="800" dirty="0"/>
                        <a:t>04 - Closure - Complete</a:t>
                      </a:r>
                    </a:p>
                  </a:txBody>
                  <a:tcPr marL="68580" marR="68580" marT="34290" marB="34290"/>
                </a:tc>
                <a:extLst>
                  <a:ext uri="{0D108BD9-81ED-4DB2-BD59-A6C34878D82A}">
                    <a16:rowId xmlns:a16="http://schemas.microsoft.com/office/drawing/2014/main" val="10002"/>
                  </a:ext>
                </a:extLst>
              </a:tr>
              <a:tr h="22101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Baseline Start</a:t>
                      </a:r>
                    </a:p>
                  </a:txBody>
                  <a:tcPr marL="68580" marR="68580" marT="34290" marB="34290"/>
                </a:tc>
                <a:tc gridSpan="2">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data entry from the Project schedule and picks up latest baselined start date </a:t>
                      </a:r>
                    </a:p>
                  </a:txBody>
                  <a:tcPr marL="68580" marR="68580" marT="34290" marB="34290"/>
                </a:tc>
                <a:tc hMerge="1">
                  <a:txBody>
                    <a:bodyPr/>
                    <a:lstStyle/>
                    <a:p>
                      <a:endParaRPr lang="en-US" dirty="0"/>
                    </a:p>
                  </a:txBody>
                  <a:tcPr marL="68580" marR="68580" marT="34290" marB="34290"/>
                </a:tc>
                <a:extLst>
                  <a:ext uri="{0D108BD9-81ED-4DB2-BD59-A6C34878D82A}">
                    <a16:rowId xmlns:a16="http://schemas.microsoft.com/office/drawing/2014/main" val="10003"/>
                  </a:ext>
                </a:extLst>
              </a:tr>
              <a:tr h="24387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Finish Date</a:t>
                      </a:r>
                    </a:p>
                  </a:txBody>
                  <a:tcPr marL="68580" marR="68580" marT="34290" marB="34290"/>
                </a:tc>
                <a:tc gridSpan="2">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data entry from the Project schedule and picks up finish date </a:t>
                      </a:r>
                    </a:p>
                  </a:txBody>
                  <a:tcPr marL="68580" marR="68580" marT="34290" marB="34290"/>
                </a:tc>
                <a:tc hMerge="1">
                  <a:txBody>
                    <a:bodyPr/>
                    <a:lstStyle/>
                    <a:p>
                      <a:endParaRPr lang="en-US" dirty="0"/>
                    </a:p>
                  </a:txBody>
                  <a:tcPr marL="68580" marR="68580" marT="34290" marB="34290"/>
                </a:tc>
                <a:extLst>
                  <a:ext uri="{0D108BD9-81ED-4DB2-BD59-A6C34878D82A}">
                    <a16:rowId xmlns:a16="http://schemas.microsoft.com/office/drawing/2014/main" val="10005"/>
                  </a:ext>
                </a:extLst>
              </a:tr>
              <a:tr h="167640">
                <a:tc>
                  <a:txBody>
                    <a:bodyPr/>
                    <a:lstStyle/>
                    <a:p>
                      <a:r>
                        <a:rPr lang="en-US" sz="800" b="1" dirty="0">
                          <a:latin typeface="+mn-lt"/>
                          <a:cs typeface="Arial" panose="020B0604020202020204" pitchFamily="34" charset="0"/>
                        </a:rPr>
                        <a:t>Baseline Duration</a:t>
                      </a:r>
                    </a:p>
                  </a:txBody>
                  <a:tcPr marL="68580" marR="68580" marT="34290" marB="34290"/>
                </a:tc>
                <a:tc gridSpan="2">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data entry from the Project schedule and picks up latest baselined duration</a:t>
                      </a:r>
                    </a:p>
                  </a:txBody>
                  <a:tcPr marL="68580" marR="68580" marT="34290" marB="34290"/>
                </a:tc>
                <a:tc hMerge="1">
                  <a:txBody>
                    <a:bodyPr/>
                    <a:lstStyle/>
                    <a:p>
                      <a:endParaRPr lang="en-US" dirty="0"/>
                    </a:p>
                  </a:txBody>
                  <a:tcPr marL="68580" marR="68580" marT="34290" marB="34290"/>
                </a:tc>
                <a:extLst>
                  <a:ext uri="{0D108BD9-81ED-4DB2-BD59-A6C34878D82A}">
                    <a16:rowId xmlns:a16="http://schemas.microsoft.com/office/drawing/2014/main" val="10006"/>
                  </a:ext>
                </a:extLst>
              </a:tr>
              <a:tr h="457170">
                <a:tc>
                  <a:txBody>
                    <a:bodyPr/>
                    <a:lstStyle/>
                    <a:p>
                      <a:r>
                        <a:rPr lang="en-US" sz="800" b="1" dirty="0">
                          <a:latin typeface="+mn-lt"/>
                          <a:cs typeface="Arial" panose="020B0604020202020204" pitchFamily="34" charset="0"/>
                        </a:rPr>
                        <a:t>Schedule Duration Performance</a:t>
                      </a:r>
                    </a:p>
                  </a:txBody>
                  <a:tcPr marL="68580" marR="68580" marT="34290" marB="34290"/>
                </a:tc>
                <a:tc gridSpan="2">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calculation field based on the below:</a:t>
                      </a:r>
                    </a:p>
                    <a:p>
                      <a:pPr marL="0" marR="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Less than 10% over baseline schedule</a:t>
                      </a:r>
                    </a:p>
                    <a:p>
                      <a:pPr marL="0" marR="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Between 10% to 20% over baseline schedule</a:t>
                      </a:r>
                    </a:p>
                    <a:p>
                      <a:pPr marL="0" marR="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Above 20% over baseline schedule </a:t>
                      </a:r>
                    </a:p>
                  </a:txBody>
                  <a:tcPr marL="68580" marR="68580" marT="34290" marB="34290"/>
                </a:tc>
                <a:tc hMerge="1">
                  <a:txBody>
                    <a:bodyPr/>
                    <a:lstStyle/>
                    <a:p>
                      <a:endParaRPr lang="en-US" dirty="0"/>
                    </a:p>
                  </a:txBody>
                  <a:tcPr marL="68580" marR="68580" marT="34290" marB="34290"/>
                </a:tc>
                <a:extLst>
                  <a:ext uri="{0D108BD9-81ED-4DB2-BD59-A6C34878D82A}">
                    <a16:rowId xmlns:a16="http://schemas.microsoft.com/office/drawing/2014/main" val="10007"/>
                  </a:ext>
                </a:extLst>
              </a:tr>
              <a:tr h="205740">
                <a:tc>
                  <a:txBody>
                    <a:bodyPr/>
                    <a:lstStyle/>
                    <a:p>
                      <a:r>
                        <a:rPr lang="en-US" sz="800" b="1" dirty="0">
                          <a:latin typeface="+mn-lt"/>
                          <a:cs typeface="Arial" panose="020B0604020202020204" pitchFamily="34" charset="0"/>
                        </a:rPr>
                        <a:t>% Complete</a:t>
                      </a:r>
                    </a:p>
                  </a:txBody>
                  <a:tcPr marL="68580" marR="68580" marT="34290" marB="34290"/>
                </a:tc>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This is an automated data entry from the Project schedule and picks up overall % completions for all tasks</a:t>
                      </a:r>
                    </a:p>
                  </a:txBody>
                  <a:tcPr marL="68580" marR="68580" marT="34290" marB="34290"/>
                </a:tc>
                <a:tc hMerge="1">
                  <a:txBody>
                    <a:bodyPr/>
                    <a:lstStyle/>
                    <a:p>
                      <a:endParaRPr lang="en-US" dirty="0"/>
                    </a:p>
                  </a:txBody>
                  <a:tcPr marL="68580" marR="68580" marT="34290" marB="34290"/>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647344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50977DB-C199-4239-9DBC-7EB61C6B3E59}" type="slidenum">
              <a:rPr lang="en-US" smtClean="0"/>
              <a:pPr/>
              <a:t>9</a:t>
            </a:fld>
            <a:endParaRPr lang="en-US" dirty="0"/>
          </a:p>
        </p:txBody>
      </p:sp>
      <p:sp>
        <p:nvSpPr>
          <p:cNvPr id="3" name="Title 1"/>
          <p:cNvSpPr>
            <a:spLocks noGrp="1"/>
          </p:cNvSpPr>
          <p:nvPr>
            <p:ph type="title"/>
          </p:nvPr>
        </p:nvSpPr>
        <p:spPr>
          <a:xfrm>
            <a:off x="114300" y="176897"/>
            <a:ext cx="4533900" cy="434579"/>
          </a:xfrm>
        </p:spPr>
        <p:txBody>
          <a:bodyPr>
            <a:noAutofit/>
          </a:bodyPr>
          <a:lstStyle/>
          <a:p>
            <a:r>
              <a:rPr lang="en-US" sz="1200" dirty="0">
                <a:latin typeface="Arial (Headings)"/>
                <a:cs typeface="Arial" panose="020B0604020202020204" pitchFamily="34" charset="0"/>
              </a:rPr>
              <a:t>PROJECT STATUS FORM – JOB AID</a:t>
            </a:r>
            <a:endParaRPr lang="en-US" sz="1200" i="1" dirty="0"/>
          </a:p>
        </p:txBody>
      </p:sp>
      <p:sp>
        <p:nvSpPr>
          <p:cNvPr id="4" name="Rectangle 3"/>
          <p:cNvSpPr/>
          <p:nvPr/>
        </p:nvSpPr>
        <p:spPr>
          <a:xfrm>
            <a:off x="114300" y="819150"/>
            <a:ext cx="6591300" cy="3749040"/>
          </a:xfrm>
          <a:prstGeom prst="rect">
            <a:avLst/>
          </a:prstGeom>
          <a:solidFill>
            <a:schemeClr val="bg1"/>
          </a:solidFill>
          <a:ln w="12700" cap="flat" cmpd="sng" algn="ctr">
            <a:noFill/>
            <a:prstDash val="solid"/>
            <a:miter lim="800000"/>
          </a:ln>
          <a:effectLst>
            <a:outerShdw blurRad="107950" dist="12700" dir="5400000" algn="ctr">
              <a:srgbClr val="000000"/>
            </a:outerShdw>
          </a:effectLst>
        </p:spPr>
        <p:txBody>
          <a:bodyPr rtlCol="0" anchor="ct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5" name="TextBox 4"/>
          <p:cNvSpPr txBox="1"/>
          <p:nvPr/>
        </p:nvSpPr>
        <p:spPr>
          <a:xfrm>
            <a:off x="114300" y="929625"/>
            <a:ext cx="3865410" cy="230832"/>
          </a:xfrm>
          <a:prstGeom prst="rect">
            <a:avLst/>
          </a:prstGeom>
          <a:noFill/>
        </p:spPr>
        <p:txBody>
          <a:bodyPr wrap="square" rtlCol="0">
            <a:spAutoFit/>
          </a:bodyPr>
          <a:lstStyle/>
          <a:p>
            <a:pPr defTabSz="685800"/>
            <a:r>
              <a:rPr lang="en-US" sz="900" b="1" kern="0" dirty="0">
                <a:solidFill>
                  <a:sysClr val="windowText" lastClr="000000"/>
                </a:solidFill>
                <a:cs typeface="Arial" panose="020B0604020202020204" pitchFamily="34" charset="0"/>
              </a:rPr>
              <a:t>IT Project Status Form &gt; Cost Details</a:t>
            </a:r>
          </a:p>
        </p:txBody>
      </p:sp>
      <p:graphicFrame>
        <p:nvGraphicFramePr>
          <p:cNvPr id="6" name="Table 5"/>
          <p:cNvGraphicFramePr>
            <a:graphicFrameLocks noGrp="1"/>
          </p:cNvGraphicFramePr>
          <p:nvPr>
            <p:extLst>
              <p:ext uri="{D42A27DB-BD31-4B8C-83A1-F6EECF244321}">
                <p14:modId xmlns:p14="http://schemas.microsoft.com/office/powerpoint/2010/main" val="3979146332"/>
              </p:ext>
            </p:extLst>
          </p:nvPr>
        </p:nvGraphicFramePr>
        <p:xfrm>
          <a:off x="173180" y="1215360"/>
          <a:ext cx="6456220" cy="2773620"/>
        </p:xfrm>
        <a:graphic>
          <a:graphicData uri="http://schemas.openxmlformats.org/drawingml/2006/table">
            <a:tbl>
              <a:tblPr firstRow="1" bandRow="1">
                <a:tableStyleId>{21E4AEA4-8DFA-4A89-87EB-49C32662AFE0}</a:tableStyleId>
              </a:tblPr>
              <a:tblGrid>
                <a:gridCol w="993216">
                  <a:extLst>
                    <a:ext uri="{9D8B030D-6E8A-4147-A177-3AD203B41FA5}">
                      <a16:colId xmlns:a16="http://schemas.microsoft.com/office/drawing/2014/main" val="3639261432"/>
                    </a:ext>
                  </a:extLst>
                </a:gridCol>
                <a:gridCol w="1463040">
                  <a:extLst>
                    <a:ext uri="{9D8B030D-6E8A-4147-A177-3AD203B41FA5}">
                      <a16:colId xmlns:a16="http://schemas.microsoft.com/office/drawing/2014/main" val="1977491172"/>
                    </a:ext>
                  </a:extLst>
                </a:gridCol>
                <a:gridCol w="3999964">
                  <a:extLst>
                    <a:ext uri="{9D8B030D-6E8A-4147-A177-3AD203B41FA5}">
                      <a16:colId xmlns:a16="http://schemas.microsoft.com/office/drawing/2014/main" val="3514597646"/>
                    </a:ext>
                  </a:extLst>
                </a:gridCol>
              </a:tblGrid>
              <a:tr h="177057">
                <a:tc>
                  <a:txBody>
                    <a:bodyPr/>
                    <a:lstStyle>
                      <a:lvl1pPr marL="0" algn="l" defTabSz="685800" rtl="0" eaLnBrk="1" latinLnBrk="0" hangingPunct="1">
                        <a:defRPr sz="1350" b="1" kern="1200">
                          <a:solidFill>
                            <a:schemeClr val="lt1"/>
                          </a:solidFill>
                          <a:latin typeface="Calibri"/>
                        </a:defRPr>
                      </a:lvl1pPr>
                      <a:lvl2pPr marL="342900" algn="l" defTabSz="685800" rtl="0" eaLnBrk="1" latinLnBrk="0" hangingPunct="1">
                        <a:defRPr sz="1350" b="1" kern="1200">
                          <a:solidFill>
                            <a:schemeClr val="lt1"/>
                          </a:solidFill>
                          <a:latin typeface="Calibri"/>
                        </a:defRPr>
                      </a:lvl2pPr>
                      <a:lvl3pPr marL="685800" algn="l" defTabSz="685800" rtl="0" eaLnBrk="1" latinLnBrk="0" hangingPunct="1">
                        <a:defRPr sz="1350" b="1" kern="1200">
                          <a:solidFill>
                            <a:schemeClr val="lt1"/>
                          </a:solidFill>
                          <a:latin typeface="Calibri"/>
                        </a:defRPr>
                      </a:lvl3pPr>
                      <a:lvl4pPr marL="1028700" algn="l" defTabSz="685800" rtl="0" eaLnBrk="1" latinLnBrk="0" hangingPunct="1">
                        <a:defRPr sz="1350" b="1" kern="1200">
                          <a:solidFill>
                            <a:schemeClr val="lt1"/>
                          </a:solidFill>
                          <a:latin typeface="Calibri"/>
                        </a:defRPr>
                      </a:lvl4pPr>
                      <a:lvl5pPr marL="1371600" algn="l" defTabSz="685800" rtl="0" eaLnBrk="1" latinLnBrk="0" hangingPunct="1">
                        <a:defRPr sz="1350" b="1" kern="1200">
                          <a:solidFill>
                            <a:schemeClr val="lt1"/>
                          </a:solidFill>
                          <a:latin typeface="Calibri"/>
                        </a:defRPr>
                      </a:lvl5pPr>
                      <a:lvl6pPr marL="1714500" algn="l" defTabSz="685800" rtl="0" eaLnBrk="1" latinLnBrk="0" hangingPunct="1">
                        <a:defRPr sz="1350" b="1" kern="1200">
                          <a:solidFill>
                            <a:schemeClr val="lt1"/>
                          </a:solidFill>
                          <a:latin typeface="Calibri"/>
                        </a:defRPr>
                      </a:lvl6pPr>
                      <a:lvl7pPr marL="2057400" algn="l" defTabSz="685800" rtl="0" eaLnBrk="1" latinLnBrk="0" hangingPunct="1">
                        <a:defRPr sz="1350" b="1" kern="1200">
                          <a:solidFill>
                            <a:schemeClr val="lt1"/>
                          </a:solidFill>
                          <a:latin typeface="Calibri"/>
                        </a:defRPr>
                      </a:lvl7pPr>
                      <a:lvl8pPr marL="2400300" algn="l" defTabSz="685800" rtl="0" eaLnBrk="1" latinLnBrk="0" hangingPunct="1">
                        <a:defRPr sz="1350" b="1" kern="1200">
                          <a:solidFill>
                            <a:schemeClr val="lt1"/>
                          </a:solidFill>
                          <a:latin typeface="Calibri"/>
                        </a:defRPr>
                      </a:lvl8pPr>
                      <a:lvl9pPr marL="2743200" algn="l" defTabSz="685800" rtl="0" eaLnBrk="1" latinLnBrk="0" hangingPunct="1">
                        <a:defRPr sz="1350" b="1" kern="1200">
                          <a:solidFill>
                            <a:schemeClr val="lt1"/>
                          </a:solidFill>
                          <a:latin typeface="Calibri"/>
                        </a:defRPr>
                      </a:lvl9pPr>
                    </a:lstStyle>
                    <a:p>
                      <a:pPr algn="l"/>
                      <a:r>
                        <a:rPr lang="en-US" sz="800" b="1" dirty="0">
                          <a:latin typeface="+mn-lt"/>
                        </a:rPr>
                        <a:t>Fields</a:t>
                      </a:r>
                      <a:endParaRPr lang="en-US" sz="800" b="1" dirty="0">
                        <a:latin typeface="+mn-lt"/>
                        <a:cs typeface="Arial" panose="020B0604020202020204" pitchFamily="34" charset="0"/>
                      </a:endParaRPr>
                    </a:p>
                  </a:txBody>
                  <a:tcPr marL="68580" marR="68580" marT="34290" marB="34290" anchor="ctr"/>
                </a:tc>
                <a:tc>
                  <a:txBody>
                    <a:bodyPr/>
                    <a:lstStyle/>
                    <a:p>
                      <a:pPr algn="l"/>
                      <a:r>
                        <a:rPr lang="en-US" sz="800" b="1" dirty="0">
                          <a:latin typeface="+mn-lt"/>
                          <a:cs typeface="Arial" panose="020B0604020202020204" pitchFamily="34" charset="0"/>
                        </a:rPr>
                        <a:t>Guidelines</a:t>
                      </a:r>
                    </a:p>
                  </a:txBody>
                  <a:tcPr marL="68580" marR="68580" marT="34290" marB="34290" anchor="ctr"/>
                </a:tc>
                <a:tc>
                  <a:txBody>
                    <a:bodyPr/>
                    <a:lstStyle/>
                    <a:p>
                      <a:pPr algn="l"/>
                      <a:r>
                        <a:rPr lang="en-US" sz="800" b="1" dirty="0">
                          <a:latin typeface="+mn-lt"/>
                          <a:cs typeface="Arial" panose="020B0604020202020204" pitchFamily="34" charset="0"/>
                        </a:rPr>
                        <a:t>Examples/ Options to select</a:t>
                      </a:r>
                    </a:p>
                  </a:txBody>
                  <a:tcPr marL="68580" marR="68580" marT="34290" marB="34290" anchor="ctr"/>
                </a:tc>
                <a:extLst>
                  <a:ext uri="{0D108BD9-81ED-4DB2-BD59-A6C34878D82A}">
                    <a16:rowId xmlns:a16="http://schemas.microsoft.com/office/drawing/2014/main" val="3106703329"/>
                  </a:ext>
                </a:extLst>
              </a:tr>
              <a:tr h="177057">
                <a:tc gridSpan="3">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algn="l"/>
                      <a:endParaRPr lang="en-US" sz="800" b="1" dirty="0">
                        <a:solidFill>
                          <a:schemeClr val="accent2"/>
                        </a:solidFill>
                        <a:latin typeface="+mn-lt"/>
                        <a:cs typeface="Arial" panose="020B0604020202020204" pitchFamily="34" charset="0"/>
                      </a:endParaRPr>
                    </a:p>
                  </a:txBody>
                  <a:tcPr marL="68580" marR="68580" marT="34290" marB="34290" anchor="ctr"/>
                </a:tc>
                <a:tc hMerge="1">
                  <a:txBody>
                    <a:bodyPr/>
                    <a:lstStyle/>
                    <a:p>
                      <a:endParaRPr lang="en-US"/>
                    </a:p>
                  </a:txBody>
                  <a:tcPr/>
                </a:tc>
                <a:tc hMerge="1">
                  <a:txBody>
                    <a:bodyPr/>
                    <a:lstStyle/>
                    <a:p>
                      <a:pPr algn="l"/>
                      <a:endParaRPr lang="en-US" sz="800" b="1" dirty="0">
                        <a:solidFill>
                          <a:schemeClr val="accent2"/>
                        </a:solidFill>
                        <a:latin typeface="+mn-lt"/>
                        <a:cs typeface="Arial" panose="020B0604020202020204" pitchFamily="34" charset="0"/>
                      </a:endParaRPr>
                    </a:p>
                  </a:txBody>
                  <a:tcPr marL="68580" marR="68580" marT="34290" marB="34290" anchor="ctr"/>
                </a:tc>
                <a:extLst>
                  <a:ext uri="{0D108BD9-81ED-4DB2-BD59-A6C34878D82A}">
                    <a16:rowId xmlns:a16="http://schemas.microsoft.com/office/drawing/2014/main" val="2049508801"/>
                  </a:ext>
                </a:extLst>
              </a:tr>
              <a:tr h="4571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solidFill>
                            <a:schemeClr val="tx1"/>
                          </a:solidFill>
                          <a:latin typeface="+mn-lt"/>
                          <a:cs typeface="Arial" panose="020B0604020202020204" pitchFamily="34" charset="0"/>
                        </a:rPr>
                        <a:t>Budget Cost</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Indicates the Budgeted Cost</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data entry field from the Project schedule and picks up Budgeted Cost values</a:t>
                      </a:r>
                    </a:p>
                  </a:txBody>
                  <a:tcPr marL="68580" marR="68580" marT="34290" marB="34290"/>
                </a:tc>
                <a:extLst>
                  <a:ext uri="{0D108BD9-81ED-4DB2-BD59-A6C34878D82A}">
                    <a16:rowId xmlns:a16="http://schemas.microsoft.com/office/drawing/2014/main" val="10002"/>
                  </a:ext>
                </a:extLst>
              </a:tr>
              <a:tr h="34293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Baseline Cost</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Indicates the Baseline Cost</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data entry field from the Project schedule and picks up latest Baselined Cost values</a:t>
                      </a:r>
                    </a:p>
                  </a:txBody>
                  <a:tcPr marL="68580" marR="68580" marT="34290" marB="34290"/>
                </a:tc>
                <a:extLst>
                  <a:ext uri="{0D108BD9-81ED-4DB2-BD59-A6C34878D82A}">
                    <a16:rowId xmlns:a16="http://schemas.microsoft.com/office/drawing/2014/main" val="10003"/>
                  </a:ext>
                </a:extLst>
              </a:tr>
              <a:tr h="45717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Cost</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Indicates Estimate at Completion</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This is an automated data entry field from the Project schedule and picks up Estimate at Completion values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800" u="none" strike="noStrike" kern="1200" baseline="0" dirty="0">
                        <a:solidFill>
                          <a:schemeClr val="dk1"/>
                        </a:solidFill>
                        <a:effectLst/>
                        <a:latin typeface="+mn-lt"/>
                        <a:ea typeface="+mn-ea"/>
                        <a:cs typeface="+mn-cs"/>
                      </a:endParaRPr>
                    </a:p>
                  </a:txBody>
                  <a:tcPr marL="68580" marR="68580" marT="34290" marB="34290"/>
                </a:tc>
                <a:extLst>
                  <a:ext uri="{0D108BD9-81ED-4DB2-BD59-A6C34878D82A}">
                    <a16:rowId xmlns:a16="http://schemas.microsoft.com/office/drawing/2014/main" val="10004"/>
                  </a:ext>
                </a:extLst>
              </a:tr>
              <a:tr h="457170">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r>
                        <a:rPr lang="en-US" sz="800" b="1" dirty="0">
                          <a:latin typeface="+mn-lt"/>
                          <a:cs typeface="Arial" panose="020B0604020202020204" pitchFamily="34" charset="0"/>
                        </a:rPr>
                        <a:t>Cost Variance</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Indicates variance between baseline cost and EAC</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This is an automated data entry field which calculates variance between Baseline Cost and Estimate at Completion</a:t>
                      </a:r>
                    </a:p>
                  </a:txBody>
                  <a:tcPr marL="68580" marR="68580" marT="34290" marB="34290"/>
                </a:tc>
                <a:extLst>
                  <a:ext uri="{0D108BD9-81ED-4DB2-BD59-A6C34878D82A}">
                    <a16:rowId xmlns:a16="http://schemas.microsoft.com/office/drawing/2014/main" val="10005"/>
                  </a:ext>
                </a:extLst>
              </a:tr>
              <a:tr h="457170">
                <a:tc>
                  <a:txBody>
                    <a:bodyPr/>
                    <a:lstStyle/>
                    <a:p>
                      <a:r>
                        <a:rPr lang="en-US" sz="800" b="1" dirty="0">
                          <a:latin typeface="+mn-lt"/>
                          <a:cs typeface="Arial" panose="020B0604020202020204" pitchFamily="34" charset="0"/>
                        </a:rPr>
                        <a:t>Cost Performance</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u="none" strike="noStrike" kern="1200" baseline="0" dirty="0">
                          <a:solidFill>
                            <a:schemeClr val="dk1"/>
                          </a:solidFill>
                          <a:effectLst/>
                          <a:latin typeface="+mn-lt"/>
                          <a:ea typeface="+mn-ea"/>
                          <a:cs typeface="+mn-cs"/>
                        </a:rPr>
                        <a:t>This is one of the key metric for reporting the status of the project with respect to the baseline Cost vs Estimate at completion.</a:t>
                      </a:r>
                    </a:p>
                  </a:txBody>
                  <a:tcPr marL="68580" marR="68580" marT="34290" marB="34290"/>
                </a:tc>
                <a:tc>
                  <a:txBody>
                    <a:bodyPr/>
                    <a:lstStyle>
                      <a:lvl1pPr marL="0" algn="l" defTabSz="685800" rtl="0" eaLnBrk="1" latinLnBrk="0" hangingPunct="1">
                        <a:defRPr sz="1350" kern="1200">
                          <a:solidFill>
                            <a:schemeClr val="dk1"/>
                          </a:solidFill>
                          <a:latin typeface="Calibri"/>
                        </a:defRPr>
                      </a:lvl1pPr>
                      <a:lvl2pPr marL="342900" algn="l" defTabSz="685800" rtl="0" eaLnBrk="1" latinLnBrk="0" hangingPunct="1">
                        <a:defRPr sz="1350" kern="1200">
                          <a:solidFill>
                            <a:schemeClr val="dk1"/>
                          </a:solidFill>
                          <a:latin typeface="Calibri"/>
                        </a:defRPr>
                      </a:lvl2pPr>
                      <a:lvl3pPr marL="685800" algn="l" defTabSz="685800" rtl="0" eaLnBrk="1" latinLnBrk="0" hangingPunct="1">
                        <a:defRPr sz="1350" kern="1200">
                          <a:solidFill>
                            <a:schemeClr val="dk1"/>
                          </a:solidFill>
                          <a:latin typeface="Calibri"/>
                        </a:defRPr>
                      </a:lvl3pPr>
                      <a:lvl4pPr marL="1028700" algn="l" defTabSz="685800" rtl="0" eaLnBrk="1" latinLnBrk="0" hangingPunct="1">
                        <a:defRPr sz="1350" kern="1200">
                          <a:solidFill>
                            <a:schemeClr val="dk1"/>
                          </a:solidFill>
                          <a:latin typeface="Calibri"/>
                        </a:defRPr>
                      </a:lvl4pPr>
                      <a:lvl5pPr marL="1371600" algn="l" defTabSz="685800" rtl="0" eaLnBrk="1" latinLnBrk="0" hangingPunct="1">
                        <a:defRPr sz="1350" kern="1200">
                          <a:solidFill>
                            <a:schemeClr val="dk1"/>
                          </a:solidFill>
                          <a:latin typeface="Calibri"/>
                        </a:defRPr>
                      </a:lvl5pPr>
                      <a:lvl6pPr marL="1714500" algn="l" defTabSz="685800" rtl="0" eaLnBrk="1" latinLnBrk="0" hangingPunct="1">
                        <a:defRPr sz="1350" kern="1200">
                          <a:solidFill>
                            <a:schemeClr val="dk1"/>
                          </a:solidFill>
                          <a:latin typeface="Calibri"/>
                        </a:defRPr>
                      </a:lvl6pPr>
                      <a:lvl7pPr marL="2057400" algn="l" defTabSz="685800" rtl="0" eaLnBrk="1" latinLnBrk="0" hangingPunct="1">
                        <a:defRPr sz="1350" kern="1200">
                          <a:solidFill>
                            <a:schemeClr val="dk1"/>
                          </a:solidFill>
                          <a:latin typeface="Calibri"/>
                        </a:defRPr>
                      </a:lvl7pPr>
                      <a:lvl8pPr marL="2400300" algn="l" defTabSz="685800" rtl="0" eaLnBrk="1" latinLnBrk="0" hangingPunct="1">
                        <a:defRPr sz="1350" kern="1200">
                          <a:solidFill>
                            <a:schemeClr val="dk1"/>
                          </a:solidFill>
                          <a:latin typeface="Calibri"/>
                        </a:defRPr>
                      </a:lvl8pPr>
                      <a:lvl9pPr marL="2743200" algn="l" defTabSz="685800" rtl="0" eaLnBrk="1" latinLnBrk="0" hangingPunct="1">
                        <a:defRPr sz="1350" kern="1200">
                          <a:solidFill>
                            <a:schemeClr val="dk1"/>
                          </a:solidFill>
                          <a:latin typeface="Calibri"/>
                        </a:defRPr>
                      </a:lvl9pPr>
                    </a:lstStyle>
                    <a:p>
                      <a:pPr marL="0" indent="0" algn="l" fontAlgn="b">
                        <a:buFont typeface="Arial" panose="020B0604020202020204" pitchFamily="34" charset="0"/>
                        <a:buNone/>
                      </a:pPr>
                      <a:r>
                        <a:rPr lang="en-US" sz="800" u="none" strike="noStrike" kern="1200" baseline="0" dirty="0">
                          <a:solidFill>
                            <a:schemeClr val="dk1"/>
                          </a:solidFill>
                          <a:effectLst/>
                          <a:latin typeface="+mn-lt"/>
                          <a:ea typeface="+mn-ea"/>
                          <a:cs typeface="+mn-cs"/>
                        </a:rPr>
                        <a:t>This is an automated calculation field based on the below:</a:t>
                      </a:r>
                    </a:p>
                    <a:p>
                      <a:pPr marL="0" marR="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Less than 10% over baseline schedule</a:t>
                      </a:r>
                    </a:p>
                    <a:p>
                      <a:pPr marL="0" marR="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Between 10% to 25% over baseline schedule</a:t>
                      </a:r>
                    </a:p>
                    <a:p>
                      <a:pPr marL="0" marR="0" indent="0" algn="l" defTabSz="685800" rtl="0" eaLnBrk="1" fontAlgn="b" latinLnBrk="0" hangingPunct="1">
                        <a:lnSpc>
                          <a:spcPct val="100000"/>
                        </a:lnSpc>
                        <a:spcBef>
                          <a:spcPts val="0"/>
                        </a:spcBef>
                        <a:spcAft>
                          <a:spcPts val="0"/>
                        </a:spcAft>
                        <a:buClrTx/>
                        <a:buSzTx/>
                        <a:buFont typeface="Arial" panose="020B0604020202020204" pitchFamily="34" charset="0"/>
                        <a:buNone/>
                        <a:tabLst/>
                        <a:defRPr/>
                      </a:pPr>
                      <a:r>
                        <a:rPr lang="en-US" sz="800" u="none" strike="noStrike" kern="1200" baseline="0" dirty="0">
                          <a:solidFill>
                            <a:schemeClr val="dk1"/>
                          </a:solidFill>
                          <a:effectLst/>
                          <a:latin typeface="+mn-lt"/>
                          <a:ea typeface="+mn-ea"/>
                          <a:cs typeface="+mn-cs"/>
                        </a:rPr>
                        <a:t>Above 25% over baseline schedule </a:t>
                      </a:r>
                    </a:p>
                  </a:txBody>
                  <a:tcPr marL="68580" marR="68580" marT="34290" marB="3429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407419837"/>
      </p:ext>
    </p:extLst>
  </p:cSld>
  <p:clrMapOvr>
    <a:masterClrMapping/>
  </p:clrMapOvr>
</p:sld>
</file>

<file path=ppt/theme/theme1.xml><?xml version="1.0" encoding="utf-8"?>
<a:theme xmlns:a="http://schemas.openxmlformats.org/drawingml/2006/main" name="1_Program Aspire Corporate PowerPoint Template">
  <a:themeElements>
    <a:clrScheme name="Ameren Corporate">
      <a:dk1>
        <a:srgbClr val="555555"/>
      </a:dk1>
      <a:lt1>
        <a:sysClr val="window" lastClr="FFFFFF"/>
      </a:lt1>
      <a:dk2>
        <a:srgbClr val="555555"/>
      </a:dk2>
      <a:lt2>
        <a:srgbClr val="FFFFFF"/>
      </a:lt2>
      <a:accent1>
        <a:srgbClr val="439639"/>
      </a:accent1>
      <a:accent2>
        <a:srgbClr val="1B6CB5"/>
      </a:accent2>
      <a:accent3>
        <a:srgbClr val="7BC143"/>
      </a:accent3>
      <a:accent4>
        <a:srgbClr val="72CDF4"/>
      </a:accent4>
      <a:accent5>
        <a:srgbClr val="F48C24"/>
      </a:accent5>
      <a:accent6>
        <a:srgbClr val="EE3224"/>
      </a:accent6>
      <a:hlink>
        <a:srgbClr val="1B6CB5"/>
      </a:hlink>
      <a:folHlink>
        <a:srgbClr val="72CDF4"/>
      </a:folHlink>
    </a:clrScheme>
    <a:fontScheme name="Ameren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6073B7E15EB6E4C964DD69CB0D16005" ma:contentTypeVersion="0" ma:contentTypeDescription="Create a new document." ma:contentTypeScope="" ma:versionID="0f019b9ac84db218ebf48ab90189b53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925FB11-300E-43AC-8D97-3A8B3AD96827}">
  <ds:schemaRefs>
    <ds:schemaRef ds:uri="http://purl.org/dc/terms/"/>
    <ds:schemaRef ds:uri="http://purl.org/dc/elements/1.1/"/>
    <ds:schemaRef ds:uri="http://www.w3.org/XML/1998/namespace"/>
    <ds:schemaRef ds:uri="http://schemas.microsoft.com/office/2006/metadata/properties"/>
    <ds:schemaRef ds:uri="http://purl.org/dc/dcmitype/"/>
    <ds:schemaRef ds:uri="http://schemas.microsoft.com/office/2006/documentManagement/types"/>
    <ds:schemaRef ds:uri="http://schemas.openxmlformats.org/package/2006/metadata/core-properties"/>
  </ds:schemaRefs>
</ds:datastoreItem>
</file>

<file path=customXml/itemProps2.xml><?xml version="1.0" encoding="utf-8"?>
<ds:datastoreItem xmlns:ds="http://schemas.openxmlformats.org/officeDocument/2006/customXml" ds:itemID="{C4AE1F83-9C16-4616-B72E-72C285FC383A}">
  <ds:schemaRefs>
    <ds:schemaRef ds:uri="http://schemas.microsoft.com/sharepoint/v3/contenttype/forms"/>
  </ds:schemaRefs>
</ds:datastoreItem>
</file>

<file path=customXml/itemProps3.xml><?xml version="1.0" encoding="utf-8"?>
<ds:datastoreItem xmlns:ds="http://schemas.openxmlformats.org/officeDocument/2006/customXml" ds:itemID="{79DF6DAC-354A-41F5-852B-27CB253EBE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Program Aspire Corporate PowerPoint Template</Template>
  <TotalTime>22307</TotalTime>
  <Words>2833</Words>
  <Application>Microsoft Office PowerPoint</Application>
  <PresentationFormat>Custom</PresentationFormat>
  <Paragraphs>323</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(Headings)</vt:lpstr>
      <vt:lpstr>Calibri</vt:lpstr>
      <vt:lpstr>Times New Roman</vt:lpstr>
      <vt:lpstr>1_Program Aspire Corporate PowerPoint Template</vt:lpstr>
      <vt:lpstr>PowerPoint Presentation</vt:lpstr>
      <vt:lpstr>PROJECT STATUS FORM – JOB AID</vt:lpstr>
      <vt:lpstr>PROJECT STATUS FORM – JOB AID</vt:lpstr>
      <vt:lpstr>PROJECT STATUS FORM – JOB AID</vt:lpstr>
      <vt:lpstr>PROJECT STATUS FORM – JOB AID</vt:lpstr>
      <vt:lpstr>PROJECT STATUS FORM – JOB AID</vt:lpstr>
      <vt:lpstr>PROJECT STATUS FORM – JOB AID</vt:lpstr>
      <vt:lpstr>PROJECT STATUS FORM – JOB AID</vt:lpstr>
      <vt:lpstr>PROJECT STATUS FORM – JOB AID</vt:lpstr>
      <vt:lpstr>PROJECT STATUS FORM – JOB AID</vt:lpstr>
      <vt:lpstr>PROJECT STATUS FORM – JOB AID</vt:lpstr>
      <vt:lpstr>PROJECT STATUS FORM – JOB AID</vt:lpstr>
      <vt:lpstr>PowerPoint Presentation</vt:lpstr>
    </vt:vector>
  </TitlesOfParts>
  <Company>Ameren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York, Kimberly R</dc:creator>
  <cp:lastModifiedBy>Grosso, Carlos J</cp:lastModifiedBy>
  <cp:revision>626</cp:revision>
  <dcterms:created xsi:type="dcterms:W3CDTF">2016-10-19T18:06:08Z</dcterms:created>
  <dcterms:modified xsi:type="dcterms:W3CDTF">2017-12-04T23:43:44Z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0x010100A6073B7E15EB6E4C964DD69CB0D16005</vt:lpwstr>
  </property>
  <property fmtid="{D5CDD505-2E9C-101B-9397-08002B2CF9AE}" pid="3" name="Document Owner">
    <vt:lpwstr>Fletcher, Kojo B.140</vt:lpwstr>
  </property>
  <property fmtid="{D5CDD505-2E9C-101B-9397-08002B2CF9AE}" pid="4" name="PMM Phase">
    <vt:lpwstr>Mobilization</vt:lpwstr>
  </property>
  <property fmtid="{D5CDD505-2E9C-101B-9397-08002B2CF9AE}" pid="5" name="Portfolio Name">
    <vt:lpwstr>IT PMO</vt:lpwstr>
  </property>
  <property fmtid="{D5CDD505-2E9C-101B-9397-08002B2CF9AE}" pid="6" name="Workstream">
    <vt:lpwstr>OCM</vt:lpwstr>
  </property>
  <property fmtid="{D5CDD505-2E9C-101B-9397-08002B2CF9AE}" pid="7" name="Project Name">
    <vt:lpwstr>Communications</vt:lpwstr>
  </property>
  <property fmtid="{D5CDD505-2E9C-101B-9397-08002B2CF9AE}" pid="8" name="Content Type">
    <vt:lpwstr>Working Paper</vt:lpwstr>
  </property>
  <property fmtid="{D5CDD505-2E9C-101B-9397-08002B2CF9AE}" pid="9" name="PMM Document Type">
    <vt:lpwstr>Generic Document</vt:lpwstr>
  </property>
</Properties>
</file>